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sldIdLst>
    <p:sldId id="256" r:id="rId2"/>
    <p:sldId id="257" r:id="rId3"/>
    <p:sldId id="283" r:id="rId4"/>
    <p:sldId id="277" r:id="rId5"/>
    <p:sldId id="280" r:id="rId6"/>
    <p:sldId id="279" r:id="rId7"/>
    <p:sldId id="258" r:id="rId8"/>
    <p:sldId id="259" r:id="rId9"/>
    <p:sldId id="260" r:id="rId10"/>
    <p:sldId id="261" r:id="rId11"/>
    <p:sldId id="270" r:id="rId12"/>
    <p:sldId id="262" r:id="rId13"/>
    <p:sldId id="281" r:id="rId14"/>
    <p:sldId id="282" r:id="rId15"/>
    <p:sldId id="273" r:id="rId16"/>
    <p:sldId id="274" r:id="rId17"/>
    <p:sldId id="284" r:id="rId18"/>
    <p:sldId id="285" r:id="rId19"/>
    <p:sldId id="275" r:id="rId20"/>
    <p:sldId id="276" r:id="rId21"/>
    <p:sldId id="286" r:id="rId22"/>
    <p:sldId id="288" r:id="rId23"/>
    <p:sldId id="264" r:id="rId24"/>
    <p:sldId id="271" r:id="rId25"/>
    <p:sldId id="290" r:id="rId26"/>
    <p:sldId id="291" r:id="rId27"/>
    <p:sldId id="289" r:id="rId28"/>
    <p:sldId id="266" r:id="rId29"/>
    <p:sldId id="292" r:id="rId30"/>
    <p:sldId id="293" r:id="rId31"/>
    <p:sldId id="268" r:id="rId32"/>
    <p:sldId id="272" r:id="rId33"/>
    <p:sldId id="267" r:id="rId34"/>
    <p:sldId id="294" r:id="rId35"/>
    <p:sldId id="295" r:id="rId36"/>
  </p:sldIdLst>
  <p:sldSz cx="12192000" cy="6858000"/>
  <p:notesSz cx="6858000" cy="9144000"/>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E1CA77-CEA1-444C-9C25-B79540A300E4}" v="8" dt="2025-02-03T05:29:45.069"/>
  </p1510:revLst>
</p1510:revInfo>
</file>

<file path=ppt/tableStyles.xml><?xml version="1.0" encoding="utf-8"?>
<a:tblStyleLst xmlns:a="http://schemas.openxmlformats.org/drawingml/2006/main" def="{5C22544A-7EE6-4342-B048-85BDC9FD1C3A}">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2270" autoAdjust="0"/>
  </p:normalViewPr>
  <p:slideViewPr>
    <p:cSldViewPr snapToGrid="0">
      <p:cViewPr varScale="1">
        <p:scale>
          <a:sx n="81" d="100"/>
          <a:sy n="81" d="100"/>
        </p:scale>
        <p:origin x="70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pe Guapo" userId="c4b99678c8084fca" providerId="LiveId" clId="{A7E1CA77-CEA1-444C-9C25-B79540A300E4}"/>
    <pc:docChg chg="addSld modSld sldOrd">
      <pc:chgData name="Pepe Guapo" userId="c4b99678c8084fca" providerId="LiveId" clId="{A7E1CA77-CEA1-444C-9C25-B79540A300E4}" dt="2025-02-03T05:30:04.808" v="349" actId="1076"/>
      <pc:docMkLst>
        <pc:docMk/>
      </pc:docMkLst>
      <pc:sldChg chg="modSp mod">
        <pc:chgData name="Pepe Guapo" userId="c4b99678c8084fca" providerId="LiveId" clId="{A7E1CA77-CEA1-444C-9C25-B79540A300E4}" dt="2025-02-03T05:16:28.399" v="21" actId="20577"/>
        <pc:sldMkLst>
          <pc:docMk/>
          <pc:sldMk cId="2211240010" sldId="256"/>
        </pc:sldMkLst>
        <pc:spChg chg="mod">
          <ac:chgData name="Pepe Guapo" userId="c4b99678c8084fca" providerId="LiveId" clId="{A7E1CA77-CEA1-444C-9C25-B79540A300E4}" dt="2025-02-03T05:16:28.399" v="21" actId="20577"/>
          <ac:spMkLst>
            <pc:docMk/>
            <pc:sldMk cId="2211240010" sldId="256"/>
            <ac:spMk id="3" creationId="{9638232D-2CB9-D658-8872-11DF2C371E95}"/>
          </ac:spMkLst>
        </pc:spChg>
      </pc:sldChg>
      <pc:sldChg chg="modSp mod ord">
        <pc:chgData name="Pepe Guapo" userId="c4b99678c8084fca" providerId="LiveId" clId="{A7E1CA77-CEA1-444C-9C25-B79540A300E4}" dt="2025-02-03T05:19:11.431" v="192"/>
        <pc:sldMkLst>
          <pc:docMk/>
          <pc:sldMk cId="578101611" sldId="257"/>
        </pc:sldMkLst>
        <pc:spChg chg="mod">
          <ac:chgData name="Pepe Guapo" userId="c4b99678c8084fca" providerId="LiveId" clId="{A7E1CA77-CEA1-444C-9C25-B79540A300E4}" dt="2025-02-03T05:17:45.236" v="109" actId="20577"/>
          <ac:spMkLst>
            <pc:docMk/>
            <pc:sldMk cId="578101611" sldId="257"/>
            <ac:spMk id="2" creationId="{1E0ECAAD-E131-0E55-942D-E745E2DF548D}"/>
          </ac:spMkLst>
        </pc:spChg>
        <pc:spChg chg="mod">
          <ac:chgData name="Pepe Guapo" userId="c4b99678c8084fca" providerId="LiveId" clId="{A7E1CA77-CEA1-444C-9C25-B79540A300E4}" dt="2025-02-03T05:18:30.028" v="187" actId="20577"/>
          <ac:spMkLst>
            <pc:docMk/>
            <pc:sldMk cId="578101611" sldId="257"/>
            <ac:spMk id="3" creationId="{4D6F8949-F453-C1D7-C258-FFB6D89FDB4A}"/>
          </ac:spMkLst>
        </pc:spChg>
      </pc:sldChg>
      <pc:sldChg chg="modSp new mod">
        <pc:chgData name="Pepe Guapo" userId="c4b99678c8084fca" providerId="LiveId" clId="{A7E1CA77-CEA1-444C-9C25-B79540A300E4}" dt="2025-02-03T05:17:15.011" v="50" actId="20577"/>
        <pc:sldMkLst>
          <pc:docMk/>
          <pc:sldMk cId="2929390419" sldId="258"/>
        </pc:sldMkLst>
        <pc:spChg chg="mod">
          <ac:chgData name="Pepe Guapo" userId="c4b99678c8084fca" providerId="LiveId" clId="{A7E1CA77-CEA1-444C-9C25-B79540A300E4}" dt="2025-02-03T05:17:09.947" v="37" actId="20577"/>
          <ac:spMkLst>
            <pc:docMk/>
            <pc:sldMk cId="2929390419" sldId="258"/>
            <ac:spMk id="2" creationId="{63918182-9CCA-E3A7-3347-AD885B208913}"/>
          </ac:spMkLst>
        </pc:spChg>
        <pc:spChg chg="mod">
          <ac:chgData name="Pepe Guapo" userId="c4b99678c8084fca" providerId="LiveId" clId="{A7E1CA77-CEA1-444C-9C25-B79540A300E4}" dt="2025-02-03T05:17:15.011" v="50" actId="20577"/>
          <ac:spMkLst>
            <pc:docMk/>
            <pc:sldMk cId="2929390419" sldId="258"/>
            <ac:spMk id="3" creationId="{1083291A-61A6-8798-DD73-4AA964CDC6BC}"/>
          </ac:spMkLst>
        </pc:spChg>
      </pc:sldChg>
      <pc:sldChg chg="addSp modSp new mod">
        <pc:chgData name="Pepe Guapo" userId="c4b99678c8084fca" providerId="LiveId" clId="{A7E1CA77-CEA1-444C-9C25-B79540A300E4}" dt="2025-02-03T05:19:55.170" v="196" actId="1076"/>
        <pc:sldMkLst>
          <pc:docMk/>
          <pc:sldMk cId="3537113295" sldId="259"/>
        </pc:sldMkLst>
        <pc:picChg chg="add mod">
          <ac:chgData name="Pepe Guapo" userId="c4b99678c8084fca" providerId="LiveId" clId="{A7E1CA77-CEA1-444C-9C25-B79540A300E4}" dt="2025-02-03T05:19:55.170" v="196" actId="1076"/>
          <ac:picMkLst>
            <pc:docMk/>
            <pc:sldMk cId="3537113295" sldId="259"/>
            <ac:picMk id="2" creationId="{D236CC84-30CC-A532-AC75-98AB8F949AA0}"/>
          </ac:picMkLst>
        </pc:picChg>
      </pc:sldChg>
      <pc:sldChg chg="addSp modSp new mod">
        <pc:chgData name="Pepe Guapo" userId="c4b99678c8084fca" providerId="LiveId" clId="{A7E1CA77-CEA1-444C-9C25-B79540A300E4}" dt="2025-02-03T05:21:16.944" v="201" actId="1076"/>
        <pc:sldMkLst>
          <pc:docMk/>
          <pc:sldMk cId="1902727889" sldId="260"/>
        </pc:sldMkLst>
        <pc:picChg chg="add mod">
          <ac:chgData name="Pepe Guapo" userId="c4b99678c8084fca" providerId="LiveId" clId="{A7E1CA77-CEA1-444C-9C25-B79540A300E4}" dt="2025-02-03T05:21:16.944" v="201" actId="1076"/>
          <ac:picMkLst>
            <pc:docMk/>
            <pc:sldMk cId="1902727889" sldId="260"/>
            <ac:picMk id="2" creationId="{A3001FDA-4D34-904C-3620-C8D6761F3011}"/>
          </ac:picMkLst>
        </pc:picChg>
      </pc:sldChg>
      <pc:sldChg chg="addSp modSp new mod">
        <pc:chgData name="Pepe Guapo" userId="c4b99678c8084fca" providerId="LiveId" clId="{A7E1CA77-CEA1-444C-9C25-B79540A300E4}" dt="2025-02-03T05:22:07.750" v="207" actId="1076"/>
        <pc:sldMkLst>
          <pc:docMk/>
          <pc:sldMk cId="1065695240" sldId="261"/>
        </pc:sldMkLst>
        <pc:picChg chg="add mod">
          <ac:chgData name="Pepe Guapo" userId="c4b99678c8084fca" providerId="LiveId" clId="{A7E1CA77-CEA1-444C-9C25-B79540A300E4}" dt="2025-02-03T05:22:07.750" v="207" actId="1076"/>
          <ac:picMkLst>
            <pc:docMk/>
            <pc:sldMk cId="1065695240" sldId="261"/>
            <ac:picMk id="2" creationId="{01701985-58B2-FD9F-8C09-1A42EDF6D90D}"/>
          </ac:picMkLst>
        </pc:picChg>
      </pc:sldChg>
      <pc:sldChg chg="addSp modSp new mod">
        <pc:chgData name="Pepe Guapo" userId="c4b99678c8084fca" providerId="LiveId" clId="{A7E1CA77-CEA1-444C-9C25-B79540A300E4}" dt="2025-02-03T05:23:04.954" v="212" actId="14100"/>
        <pc:sldMkLst>
          <pc:docMk/>
          <pc:sldMk cId="2317236471" sldId="262"/>
        </pc:sldMkLst>
        <pc:picChg chg="add mod">
          <ac:chgData name="Pepe Guapo" userId="c4b99678c8084fca" providerId="LiveId" clId="{A7E1CA77-CEA1-444C-9C25-B79540A300E4}" dt="2025-02-03T05:23:04.954" v="212" actId="14100"/>
          <ac:picMkLst>
            <pc:docMk/>
            <pc:sldMk cId="2317236471" sldId="262"/>
            <ac:picMk id="2" creationId="{F56DDA0F-60E0-0A39-4F63-55BD25423AB8}"/>
          </ac:picMkLst>
        </pc:picChg>
      </pc:sldChg>
      <pc:sldChg chg="addSp modSp new mod">
        <pc:chgData name="Pepe Guapo" userId="c4b99678c8084fca" providerId="LiveId" clId="{A7E1CA77-CEA1-444C-9C25-B79540A300E4}" dt="2025-02-03T05:25:13.156" v="260" actId="1076"/>
        <pc:sldMkLst>
          <pc:docMk/>
          <pc:sldMk cId="2909071591" sldId="263"/>
        </pc:sldMkLst>
        <pc:picChg chg="add mod">
          <ac:chgData name="Pepe Guapo" userId="c4b99678c8084fca" providerId="LiveId" clId="{A7E1CA77-CEA1-444C-9C25-B79540A300E4}" dt="2025-02-03T05:25:13.156" v="260" actId="1076"/>
          <ac:picMkLst>
            <pc:docMk/>
            <pc:sldMk cId="2909071591" sldId="263"/>
            <ac:picMk id="2" creationId="{1883305F-D60F-70B3-4595-7378CCECAF77}"/>
          </ac:picMkLst>
        </pc:picChg>
      </pc:sldChg>
      <pc:sldChg chg="modSp new mod">
        <pc:chgData name="Pepe Guapo" userId="c4b99678c8084fca" providerId="LiveId" clId="{A7E1CA77-CEA1-444C-9C25-B79540A300E4}" dt="2025-02-03T05:24:07.719" v="249" actId="20577"/>
        <pc:sldMkLst>
          <pc:docMk/>
          <pc:sldMk cId="467864075" sldId="264"/>
        </pc:sldMkLst>
        <pc:spChg chg="mod">
          <ac:chgData name="Pepe Guapo" userId="c4b99678c8084fca" providerId="LiveId" clId="{A7E1CA77-CEA1-444C-9C25-B79540A300E4}" dt="2025-02-03T05:23:57.492" v="243" actId="20577"/>
          <ac:spMkLst>
            <pc:docMk/>
            <pc:sldMk cId="467864075" sldId="264"/>
            <ac:spMk id="2" creationId="{A2859E2F-E499-481D-0202-15342E06E5B9}"/>
          </ac:spMkLst>
        </pc:spChg>
        <pc:spChg chg="mod">
          <ac:chgData name="Pepe Guapo" userId="c4b99678c8084fca" providerId="LiveId" clId="{A7E1CA77-CEA1-444C-9C25-B79540A300E4}" dt="2025-02-03T05:24:07.719" v="249" actId="20577"/>
          <ac:spMkLst>
            <pc:docMk/>
            <pc:sldMk cId="467864075" sldId="264"/>
            <ac:spMk id="3" creationId="{EA5B2375-D851-40BF-5ABA-A9E4CDECFA06}"/>
          </ac:spMkLst>
        </pc:spChg>
      </pc:sldChg>
      <pc:sldChg chg="modSp new mod">
        <pc:chgData name="Pepe Guapo" userId="c4b99678c8084fca" providerId="LiveId" clId="{A7E1CA77-CEA1-444C-9C25-B79540A300E4}" dt="2025-02-03T05:25:51.658" v="294" actId="20577"/>
        <pc:sldMkLst>
          <pc:docMk/>
          <pc:sldMk cId="3812227910" sldId="265"/>
        </pc:sldMkLst>
        <pc:spChg chg="mod">
          <ac:chgData name="Pepe Guapo" userId="c4b99678c8084fca" providerId="LiveId" clId="{A7E1CA77-CEA1-444C-9C25-B79540A300E4}" dt="2025-02-03T05:25:45.521" v="283" actId="20577"/>
          <ac:spMkLst>
            <pc:docMk/>
            <pc:sldMk cId="3812227910" sldId="265"/>
            <ac:spMk id="2" creationId="{75C0CBD4-57AB-77D9-F646-F2824C5E484D}"/>
          </ac:spMkLst>
        </pc:spChg>
        <pc:spChg chg="mod">
          <ac:chgData name="Pepe Guapo" userId="c4b99678c8084fca" providerId="LiveId" clId="{A7E1CA77-CEA1-444C-9C25-B79540A300E4}" dt="2025-02-03T05:25:51.658" v="294" actId="20577"/>
          <ac:spMkLst>
            <pc:docMk/>
            <pc:sldMk cId="3812227910" sldId="265"/>
            <ac:spMk id="3" creationId="{C7903A8F-C2E7-0BD5-5C5B-84F410F3696A}"/>
          </ac:spMkLst>
        </pc:spChg>
      </pc:sldChg>
      <pc:sldChg chg="addSp modSp new mod">
        <pc:chgData name="Pepe Guapo" userId="c4b99678c8084fca" providerId="LiveId" clId="{A7E1CA77-CEA1-444C-9C25-B79540A300E4}" dt="2025-02-03T05:27:04.798" v="303" actId="1076"/>
        <pc:sldMkLst>
          <pc:docMk/>
          <pc:sldMk cId="1005552912" sldId="266"/>
        </pc:sldMkLst>
        <pc:picChg chg="add mod">
          <ac:chgData name="Pepe Guapo" userId="c4b99678c8084fca" providerId="LiveId" clId="{A7E1CA77-CEA1-444C-9C25-B79540A300E4}" dt="2025-02-03T05:27:04.798" v="303" actId="1076"/>
          <ac:picMkLst>
            <pc:docMk/>
            <pc:sldMk cId="1005552912" sldId="266"/>
            <ac:picMk id="2" creationId="{D2505202-747D-2D6D-76B7-ECA427485D9C}"/>
          </ac:picMkLst>
        </pc:picChg>
      </pc:sldChg>
      <pc:sldChg chg="addSp modSp new mod">
        <pc:chgData name="Pepe Guapo" userId="c4b99678c8084fca" providerId="LiveId" clId="{A7E1CA77-CEA1-444C-9C25-B79540A300E4}" dt="2025-02-03T05:29:07.296" v="340" actId="1076"/>
        <pc:sldMkLst>
          <pc:docMk/>
          <pc:sldMk cId="1359538196" sldId="267"/>
        </pc:sldMkLst>
        <pc:picChg chg="add mod">
          <ac:chgData name="Pepe Guapo" userId="c4b99678c8084fca" providerId="LiveId" clId="{A7E1CA77-CEA1-444C-9C25-B79540A300E4}" dt="2025-02-03T05:29:07.296" v="340" actId="1076"/>
          <ac:picMkLst>
            <pc:docMk/>
            <pc:sldMk cId="1359538196" sldId="267"/>
            <ac:picMk id="2" creationId="{A2CCCA4C-6FAE-A871-A4AD-BA599C909AA0}"/>
          </ac:picMkLst>
        </pc:picChg>
      </pc:sldChg>
      <pc:sldChg chg="modSp new mod">
        <pc:chgData name="Pepe Guapo" userId="c4b99678c8084fca" providerId="LiveId" clId="{A7E1CA77-CEA1-444C-9C25-B79540A300E4}" dt="2025-02-03T05:28:18.959" v="331" actId="20577"/>
        <pc:sldMkLst>
          <pc:docMk/>
          <pc:sldMk cId="1648304513" sldId="268"/>
        </pc:sldMkLst>
        <pc:spChg chg="mod">
          <ac:chgData name="Pepe Guapo" userId="c4b99678c8084fca" providerId="LiveId" clId="{A7E1CA77-CEA1-444C-9C25-B79540A300E4}" dt="2025-02-03T05:28:13.932" v="318" actId="20577"/>
          <ac:spMkLst>
            <pc:docMk/>
            <pc:sldMk cId="1648304513" sldId="268"/>
            <ac:spMk id="2" creationId="{E57A74F5-BC9E-7C3C-412E-DD7071B8CA32}"/>
          </ac:spMkLst>
        </pc:spChg>
        <pc:spChg chg="mod">
          <ac:chgData name="Pepe Guapo" userId="c4b99678c8084fca" providerId="LiveId" clId="{A7E1CA77-CEA1-444C-9C25-B79540A300E4}" dt="2025-02-03T05:28:18.959" v="331" actId="20577"/>
          <ac:spMkLst>
            <pc:docMk/>
            <pc:sldMk cId="1648304513" sldId="268"/>
            <ac:spMk id="3" creationId="{DAD18D7E-8675-B150-2F1D-C60A704838DF}"/>
          </ac:spMkLst>
        </pc:spChg>
      </pc:sldChg>
      <pc:sldChg chg="addSp modSp new mod">
        <pc:chgData name="Pepe Guapo" userId="c4b99678c8084fca" providerId="LiveId" clId="{A7E1CA77-CEA1-444C-9C25-B79540A300E4}" dt="2025-02-03T05:30:04.808" v="349" actId="1076"/>
        <pc:sldMkLst>
          <pc:docMk/>
          <pc:sldMk cId="2063366360" sldId="269"/>
        </pc:sldMkLst>
        <pc:picChg chg="add mod">
          <ac:chgData name="Pepe Guapo" userId="c4b99678c8084fca" providerId="LiveId" clId="{A7E1CA77-CEA1-444C-9C25-B79540A300E4}" dt="2025-02-03T05:30:04.808" v="349" actId="1076"/>
          <ac:picMkLst>
            <pc:docMk/>
            <pc:sldMk cId="2063366360" sldId="269"/>
            <ac:picMk id="2" creationId="{25544D4A-D21B-1AE6-4CA0-E619038C51E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GT"/>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GT"/>
          </a:p>
        </p:txBody>
      </p:sp>
      <p:sp>
        <p:nvSpPr>
          <p:cNvPr id="4" name="Marcador de fecha 3"/>
          <p:cNvSpPr>
            <a:spLocks noGrp="1"/>
          </p:cNvSpPr>
          <p:nvPr>
            <p:ph type="dt" sz="half" idx="10"/>
          </p:nvPr>
        </p:nvSpPr>
        <p:spPr/>
        <p:txBody>
          <a:bodyPr/>
          <a:lstStyle/>
          <a:p>
            <a:fld id="{B13E794D-60CF-4D33-B7F0-08A69CA3B31C}" type="datetimeFigureOut">
              <a:rPr lang="es-GT" smtClean="0"/>
              <a:t>5/02/2025</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6C6C2BE6-DC10-427D-B75F-BE675F9653CA}" type="slidenum">
              <a:rPr lang="es-GT" smtClean="0"/>
              <a:t>‹Nº›</a:t>
            </a:fld>
            <a:endParaRPr lang="es-GT"/>
          </a:p>
        </p:txBody>
      </p:sp>
    </p:spTree>
    <p:extLst>
      <p:ext uri="{BB962C8B-B14F-4D97-AF65-F5344CB8AC3E}">
        <p14:creationId xmlns:p14="http://schemas.microsoft.com/office/powerpoint/2010/main" val="4255310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GT"/>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GT"/>
          </a:p>
        </p:txBody>
      </p:sp>
      <p:sp>
        <p:nvSpPr>
          <p:cNvPr id="4" name="Marcador de fecha 3"/>
          <p:cNvSpPr>
            <a:spLocks noGrp="1"/>
          </p:cNvSpPr>
          <p:nvPr>
            <p:ph type="dt" sz="half" idx="10"/>
          </p:nvPr>
        </p:nvSpPr>
        <p:spPr/>
        <p:txBody>
          <a:bodyPr/>
          <a:lstStyle/>
          <a:p>
            <a:fld id="{B13E794D-60CF-4D33-B7F0-08A69CA3B31C}" type="datetimeFigureOut">
              <a:rPr lang="es-GT" smtClean="0"/>
              <a:t>5/02/2025</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6C6C2BE6-DC10-427D-B75F-BE675F9653CA}" type="slidenum">
              <a:rPr lang="es-GT" smtClean="0"/>
              <a:t>‹Nº›</a:t>
            </a:fld>
            <a:endParaRPr lang="es-GT"/>
          </a:p>
        </p:txBody>
      </p:sp>
    </p:spTree>
    <p:extLst>
      <p:ext uri="{BB962C8B-B14F-4D97-AF65-F5344CB8AC3E}">
        <p14:creationId xmlns:p14="http://schemas.microsoft.com/office/powerpoint/2010/main" val="3173920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GT"/>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B13E794D-60CF-4D33-B7F0-08A69CA3B31C}" type="datetimeFigureOut">
              <a:rPr lang="es-GT" smtClean="0"/>
              <a:t>5/02/2025</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6C6C2BE6-DC10-427D-B75F-BE675F9653CA}" type="slidenum">
              <a:rPr lang="es-GT" smtClean="0"/>
              <a:t>‹Nº›</a:t>
            </a:fld>
            <a:endParaRPr lang="es-GT"/>
          </a:p>
        </p:txBody>
      </p:sp>
    </p:spTree>
    <p:extLst>
      <p:ext uri="{BB962C8B-B14F-4D97-AF65-F5344CB8AC3E}">
        <p14:creationId xmlns:p14="http://schemas.microsoft.com/office/powerpoint/2010/main" val="3429523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GT"/>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GT"/>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GT"/>
          </a:p>
        </p:txBody>
      </p:sp>
      <p:sp>
        <p:nvSpPr>
          <p:cNvPr id="5" name="Marcador de fecha 4"/>
          <p:cNvSpPr>
            <a:spLocks noGrp="1"/>
          </p:cNvSpPr>
          <p:nvPr>
            <p:ph type="dt" sz="half" idx="10"/>
          </p:nvPr>
        </p:nvSpPr>
        <p:spPr/>
        <p:txBody>
          <a:bodyPr/>
          <a:lstStyle/>
          <a:p>
            <a:fld id="{B13E794D-60CF-4D33-B7F0-08A69CA3B31C}" type="datetimeFigureOut">
              <a:rPr lang="es-GT" smtClean="0"/>
              <a:t>5/02/2025</a:t>
            </a:fld>
            <a:endParaRPr lang="es-GT"/>
          </a:p>
        </p:txBody>
      </p:sp>
      <p:sp>
        <p:nvSpPr>
          <p:cNvPr id="6" name="Marcador de pie de página 5"/>
          <p:cNvSpPr>
            <a:spLocks noGrp="1"/>
          </p:cNvSpPr>
          <p:nvPr>
            <p:ph type="ftr" sz="quarter" idx="11"/>
          </p:nvPr>
        </p:nvSpPr>
        <p:spPr/>
        <p:txBody>
          <a:bodyPr/>
          <a:lstStyle/>
          <a:p>
            <a:endParaRPr lang="es-GT"/>
          </a:p>
        </p:txBody>
      </p:sp>
      <p:sp>
        <p:nvSpPr>
          <p:cNvPr id="7" name="Marcador de número de diapositiva 6"/>
          <p:cNvSpPr>
            <a:spLocks noGrp="1"/>
          </p:cNvSpPr>
          <p:nvPr>
            <p:ph type="sldNum" sz="quarter" idx="12"/>
          </p:nvPr>
        </p:nvSpPr>
        <p:spPr/>
        <p:txBody>
          <a:bodyPr/>
          <a:lstStyle/>
          <a:p>
            <a:fld id="{6C6C2BE6-DC10-427D-B75F-BE675F9653CA}" type="slidenum">
              <a:rPr lang="es-GT" smtClean="0"/>
              <a:t>‹Nº›</a:t>
            </a:fld>
            <a:endParaRPr lang="es-GT"/>
          </a:p>
        </p:txBody>
      </p:sp>
    </p:spTree>
    <p:extLst>
      <p:ext uri="{BB962C8B-B14F-4D97-AF65-F5344CB8AC3E}">
        <p14:creationId xmlns:p14="http://schemas.microsoft.com/office/powerpoint/2010/main" val="177573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GT"/>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GT"/>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GT"/>
          </a:p>
        </p:txBody>
      </p:sp>
      <p:sp>
        <p:nvSpPr>
          <p:cNvPr id="7" name="Marcador de fecha 6"/>
          <p:cNvSpPr>
            <a:spLocks noGrp="1"/>
          </p:cNvSpPr>
          <p:nvPr>
            <p:ph type="dt" sz="half" idx="10"/>
          </p:nvPr>
        </p:nvSpPr>
        <p:spPr/>
        <p:txBody>
          <a:bodyPr/>
          <a:lstStyle/>
          <a:p>
            <a:fld id="{B13E794D-60CF-4D33-B7F0-08A69CA3B31C}" type="datetimeFigureOut">
              <a:rPr lang="es-GT" smtClean="0"/>
              <a:t>5/02/2025</a:t>
            </a:fld>
            <a:endParaRPr lang="es-GT"/>
          </a:p>
        </p:txBody>
      </p:sp>
      <p:sp>
        <p:nvSpPr>
          <p:cNvPr id="8" name="Marcador de pie de página 7"/>
          <p:cNvSpPr>
            <a:spLocks noGrp="1"/>
          </p:cNvSpPr>
          <p:nvPr>
            <p:ph type="ftr" sz="quarter" idx="11"/>
          </p:nvPr>
        </p:nvSpPr>
        <p:spPr/>
        <p:txBody>
          <a:bodyPr/>
          <a:lstStyle/>
          <a:p>
            <a:endParaRPr lang="es-GT"/>
          </a:p>
        </p:txBody>
      </p:sp>
      <p:sp>
        <p:nvSpPr>
          <p:cNvPr id="9" name="Marcador de número de diapositiva 8"/>
          <p:cNvSpPr>
            <a:spLocks noGrp="1"/>
          </p:cNvSpPr>
          <p:nvPr>
            <p:ph type="sldNum" sz="quarter" idx="12"/>
          </p:nvPr>
        </p:nvSpPr>
        <p:spPr/>
        <p:txBody>
          <a:bodyPr/>
          <a:lstStyle/>
          <a:p>
            <a:fld id="{6C6C2BE6-DC10-427D-B75F-BE675F9653CA}" type="slidenum">
              <a:rPr lang="es-GT" smtClean="0"/>
              <a:t>‹Nº›</a:t>
            </a:fld>
            <a:endParaRPr lang="es-GT"/>
          </a:p>
        </p:txBody>
      </p:sp>
    </p:spTree>
    <p:extLst>
      <p:ext uri="{BB962C8B-B14F-4D97-AF65-F5344CB8AC3E}">
        <p14:creationId xmlns:p14="http://schemas.microsoft.com/office/powerpoint/2010/main" val="5533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GT"/>
          </a:p>
        </p:txBody>
      </p:sp>
      <p:sp>
        <p:nvSpPr>
          <p:cNvPr id="3" name="Marcador de fecha 2"/>
          <p:cNvSpPr>
            <a:spLocks noGrp="1"/>
          </p:cNvSpPr>
          <p:nvPr>
            <p:ph type="dt" sz="half" idx="10"/>
          </p:nvPr>
        </p:nvSpPr>
        <p:spPr/>
        <p:txBody>
          <a:bodyPr/>
          <a:lstStyle/>
          <a:p>
            <a:fld id="{B13E794D-60CF-4D33-B7F0-08A69CA3B31C}" type="datetimeFigureOut">
              <a:rPr lang="es-GT" smtClean="0"/>
              <a:t>5/02/2025</a:t>
            </a:fld>
            <a:endParaRPr lang="es-GT"/>
          </a:p>
        </p:txBody>
      </p:sp>
      <p:sp>
        <p:nvSpPr>
          <p:cNvPr id="4" name="Marcador de pie de página 3"/>
          <p:cNvSpPr>
            <a:spLocks noGrp="1"/>
          </p:cNvSpPr>
          <p:nvPr>
            <p:ph type="ftr" sz="quarter" idx="11"/>
          </p:nvPr>
        </p:nvSpPr>
        <p:spPr/>
        <p:txBody>
          <a:bodyPr/>
          <a:lstStyle/>
          <a:p>
            <a:endParaRPr lang="es-GT"/>
          </a:p>
        </p:txBody>
      </p:sp>
      <p:sp>
        <p:nvSpPr>
          <p:cNvPr id="5" name="Marcador de número de diapositiva 4"/>
          <p:cNvSpPr>
            <a:spLocks noGrp="1"/>
          </p:cNvSpPr>
          <p:nvPr>
            <p:ph type="sldNum" sz="quarter" idx="12"/>
          </p:nvPr>
        </p:nvSpPr>
        <p:spPr/>
        <p:txBody>
          <a:bodyPr/>
          <a:lstStyle/>
          <a:p>
            <a:fld id="{6C6C2BE6-DC10-427D-B75F-BE675F9653CA}" type="slidenum">
              <a:rPr lang="es-GT" smtClean="0"/>
              <a:t>‹Nº›</a:t>
            </a:fld>
            <a:endParaRPr lang="es-GT"/>
          </a:p>
        </p:txBody>
      </p:sp>
    </p:spTree>
    <p:extLst>
      <p:ext uri="{BB962C8B-B14F-4D97-AF65-F5344CB8AC3E}">
        <p14:creationId xmlns:p14="http://schemas.microsoft.com/office/powerpoint/2010/main" val="3631850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13E794D-60CF-4D33-B7F0-08A69CA3B31C}" type="datetimeFigureOut">
              <a:rPr lang="es-GT" smtClean="0"/>
              <a:t>5/02/2025</a:t>
            </a:fld>
            <a:endParaRPr lang="es-GT"/>
          </a:p>
        </p:txBody>
      </p:sp>
      <p:sp>
        <p:nvSpPr>
          <p:cNvPr id="3" name="Marcador de pie de página 2"/>
          <p:cNvSpPr>
            <a:spLocks noGrp="1"/>
          </p:cNvSpPr>
          <p:nvPr>
            <p:ph type="ftr" sz="quarter" idx="11"/>
          </p:nvPr>
        </p:nvSpPr>
        <p:spPr/>
        <p:txBody>
          <a:bodyPr/>
          <a:lstStyle/>
          <a:p>
            <a:endParaRPr lang="es-GT"/>
          </a:p>
        </p:txBody>
      </p:sp>
      <p:sp>
        <p:nvSpPr>
          <p:cNvPr id="4" name="Marcador de número de diapositiva 3"/>
          <p:cNvSpPr>
            <a:spLocks noGrp="1"/>
          </p:cNvSpPr>
          <p:nvPr>
            <p:ph type="sldNum" sz="quarter" idx="12"/>
          </p:nvPr>
        </p:nvSpPr>
        <p:spPr/>
        <p:txBody>
          <a:bodyPr/>
          <a:lstStyle/>
          <a:p>
            <a:fld id="{6C6C2BE6-DC10-427D-B75F-BE675F9653CA}" type="slidenum">
              <a:rPr lang="es-GT" smtClean="0"/>
              <a:t>‹Nº›</a:t>
            </a:fld>
            <a:endParaRPr lang="es-GT"/>
          </a:p>
        </p:txBody>
      </p:sp>
    </p:spTree>
    <p:extLst>
      <p:ext uri="{BB962C8B-B14F-4D97-AF65-F5344CB8AC3E}">
        <p14:creationId xmlns:p14="http://schemas.microsoft.com/office/powerpoint/2010/main" val="3018419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GT"/>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GT"/>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13E794D-60CF-4D33-B7F0-08A69CA3B31C}" type="datetimeFigureOut">
              <a:rPr lang="es-GT" smtClean="0"/>
              <a:t>5/02/2025</a:t>
            </a:fld>
            <a:endParaRPr lang="es-GT"/>
          </a:p>
        </p:txBody>
      </p:sp>
      <p:sp>
        <p:nvSpPr>
          <p:cNvPr id="6" name="Marcador de pie de página 5"/>
          <p:cNvSpPr>
            <a:spLocks noGrp="1"/>
          </p:cNvSpPr>
          <p:nvPr>
            <p:ph type="ftr" sz="quarter" idx="11"/>
          </p:nvPr>
        </p:nvSpPr>
        <p:spPr/>
        <p:txBody>
          <a:bodyPr/>
          <a:lstStyle/>
          <a:p>
            <a:endParaRPr lang="es-GT"/>
          </a:p>
        </p:txBody>
      </p:sp>
      <p:sp>
        <p:nvSpPr>
          <p:cNvPr id="7" name="Marcador de número de diapositiva 6"/>
          <p:cNvSpPr>
            <a:spLocks noGrp="1"/>
          </p:cNvSpPr>
          <p:nvPr>
            <p:ph type="sldNum" sz="quarter" idx="12"/>
          </p:nvPr>
        </p:nvSpPr>
        <p:spPr/>
        <p:txBody>
          <a:bodyPr/>
          <a:lstStyle/>
          <a:p>
            <a:fld id="{6C6C2BE6-DC10-427D-B75F-BE675F9653CA}" type="slidenum">
              <a:rPr lang="es-GT" smtClean="0"/>
              <a:t>‹Nº›</a:t>
            </a:fld>
            <a:endParaRPr lang="es-GT"/>
          </a:p>
        </p:txBody>
      </p:sp>
    </p:spTree>
    <p:extLst>
      <p:ext uri="{BB962C8B-B14F-4D97-AF65-F5344CB8AC3E}">
        <p14:creationId xmlns:p14="http://schemas.microsoft.com/office/powerpoint/2010/main" val="2332223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GT"/>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GT"/>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13E794D-60CF-4D33-B7F0-08A69CA3B31C}" type="datetimeFigureOut">
              <a:rPr lang="es-GT" smtClean="0"/>
              <a:t>5/02/2025</a:t>
            </a:fld>
            <a:endParaRPr lang="es-GT"/>
          </a:p>
        </p:txBody>
      </p:sp>
      <p:sp>
        <p:nvSpPr>
          <p:cNvPr id="6" name="Marcador de pie de página 5"/>
          <p:cNvSpPr>
            <a:spLocks noGrp="1"/>
          </p:cNvSpPr>
          <p:nvPr>
            <p:ph type="ftr" sz="quarter" idx="11"/>
          </p:nvPr>
        </p:nvSpPr>
        <p:spPr/>
        <p:txBody>
          <a:bodyPr/>
          <a:lstStyle/>
          <a:p>
            <a:endParaRPr lang="es-GT"/>
          </a:p>
        </p:txBody>
      </p:sp>
      <p:sp>
        <p:nvSpPr>
          <p:cNvPr id="7" name="Marcador de número de diapositiva 6"/>
          <p:cNvSpPr>
            <a:spLocks noGrp="1"/>
          </p:cNvSpPr>
          <p:nvPr>
            <p:ph type="sldNum" sz="quarter" idx="12"/>
          </p:nvPr>
        </p:nvSpPr>
        <p:spPr/>
        <p:txBody>
          <a:bodyPr/>
          <a:lstStyle/>
          <a:p>
            <a:fld id="{6C6C2BE6-DC10-427D-B75F-BE675F9653CA}" type="slidenum">
              <a:rPr lang="es-GT" smtClean="0"/>
              <a:t>‹Nº›</a:t>
            </a:fld>
            <a:endParaRPr lang="es-GT"/>
          </a:p>
        </p:txBody>
      </p:sp>
    </p:spTree>
    <p:extLst>
      <p:ext uri="{BB962C8B-B14F-4D97-AF65-F5344CB8AC3E}">
        <p14:creationId xmlns:p14="http://schemas.microsoft.com/office/powerpoint/2010/main" val="3332110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GT"/>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GT"/>
          </a:p>
        </p:txBody>
      </p:sp>
      <p:sp>
        <p:nvSpPr>
          <p:cNvPr id="4" name="Marcador de fecha 3"/>
          <p:cNvSpPr>
            <a:spLocks noGrp="1"/>
          </p:cNvSpPr>
          <p:nvPr>
            <p:ph type="dt" sz="half" idx="10"/>
          </p:nvPr>
        </p:nvSpPr>
        <p:spPr/>
        <p:txBody>
          <a:bodyPr/>
          <a:lstStyle/>
          <a:p>
            <a:fld id="{B13E794D-60CF-4D33-B7F0-08A69CA3B31C}" type="datetimeFigureOut">
              <a:rPr lang="es-GT" smtClean="0"/>
              <a:t>5/02/2025</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6C6C2BE6-DC10-427D-B75F-BE675F9653CA}" type="slidenum">
              <a:rPr lang="es-GT" smtClean="0"/>
              <a:t>‹Nº›</a:t>
            </a:fld>
            <a:endParaRPr lang="es-GT"/>
          </a:p>
        </p:txBody>
      </p:sp>
    </p:spTree>
    <p:extLst>
      <p:ext uri="{BB962C8B-B14F-4D97-AF65-F5344CB8AC3E}">
        <p14:creationId xmlns:p14="http://schemas.microsoft.com/office/powerpoint/2010/main" val="1637987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GT"/>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GT"/>
          </a:p>
        </p:txBody>
      </p:sp>
      <p:sp>
        <p:nvSpPr>
          <p:cNvPr id="4" name="Marcador de fecha 3"/>
          <p:cNvSpPr>
            <a:spLocks noGrp="1"/>
          </p:cNvSpPr>
          <p:nvPr>
            <p:ph type="dt" sz="half" idx="10"/>
          </p:nvPr>
        </p:nvSpPr>
        <p:spPr/>
        <p:txBody>
          <a:bodyPr/>
          <a:lstStyle/>
          <a:p>
            <a:fld id="{B13E794D-60CF-4D33-B7F0-08A69CA3B31C}" type="datetimeFigureOut">
              <a:rPr lang="es-GT" smtClean="0"/>
              <a:t>5/02/2025</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6C6C2BE6-DC10-427D-B75F-BE675F9653CA}" type="slidenum">
              <a:rPr lang="es-GT" smtClean="0"/>
              <a:t>‹Nº›</a:t>
            </a:fld>
            <a:endParaRPr lang="es-GT"/>
          </a:p>
        </p:txBody>
      </p:sp>
    </p:spTree>
    <p:extLst>
      <p:ext uri="{BB962C8B-B14F-4D97-AF65-F5344CB8AC3E}">
        <p14:creationId xmlns:p14="http://schemas.microsoft.com/office/powerpoint/2010/main" val="3461676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GT"/>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GT"/>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3E794D-60CF-4D33-B7F0-08A69CA3B31C}" type="datetimeFigureOut">
              <a:rPr lang="es-GT" smtClean="0"/>
              <a:t>5/02/2025</a:t>
            </a:fld>
            <a:endParaRPr lang="es-GT"/>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GT"/>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6C2BE6-DC10-427D-B75F-BE675F9653CA}" type="slidenum">
              <a:rPr lang="es-GT" smtClean="0"/>
              <a:t>‹Nº›</a:t>
            </a:fld>
            <a:endParaRPr lang="es-GT"/>
          </a:p>
        </p:txBody>
      </p:sp>
    </p:spTree>
    <p:extLst>
      <p:ext uri="{BB962C8B-B14F-4D97-AF65-F5344CB8AC3E}">
        <p14:creationId xmlns:p14="http://schemas.microsoft.com/office/powerpoint/2010/main" val="3557502180"/>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7524EBED-0ED5-FF7E-BAAF-EDB32B2EBAA7}"/>
              </a:ext>
            </a:extLst>
          </p:cNvPr>
          <p:cNvSpPr>
            <a:spLocks noGrp="1"/>
          </p:cNvSpPr>
          <p:nvPr>
            <p:ph type="ctrTitle"/>
          </p:nvPr>
        </p:nvSpPr>
        <p:spPr>
          <a:xfrm>
            <a:off x="1769098" y="2711387"/>
            <a:ext cx="9144000" cy="2387600"/>
          </a:xfrm>
        </p:spPr>
        <p:txBody>
          <a:bodyPr>
            <a:normAutofit fontScale="90000"/>
          </a:bodyPr>
          <a:lstStyle/>
          <a:p>
            <a:r>
              <a:rPr lang="es-GT" dirty="0" smtClean="0">
                <a:solidFill>
                  <a:schemeClr val="accent1">
                    <a:lumMod val="50000"/>
                  </a:schemeClr>
                </a:solidFill>
              </a:rPr>
              <a:t/>
            </a:r>
            <a:br>
              <a:rPr lang="es-GT" dirty="0" smtClean="0">
                <a:solidFill>
                  <a:schemeClr val="accent1">
                    <a:lumMod val="50000"/>
                  </a:schemeClr>
                </a:solidFill>
              </a:rPr>
            </a:br>
            <a:r>
              <a:rPr lang="es-GT" dirty="0">
                <a:solidFill>
                  <a:schemeClr val="accent1">
                    <a:lumMod val="50000"/>
                  </a:schemeClr>
                </a:solidFill>
              </a:rPr>
              <a:t/>
            </a:r>
            <a:br>
              <a:rPr lang="es-GT" dirty="0">
                <a:solidFill>
                  <a:schemeClr val="accent1">
                    <a:lumMod val="50000"/>
                  </a:schemeClr>
                </a:solidFill>
              </a:rPr>
            </a:br>
            <a:r>
              <a:rPr lang="es-GT" dirty="0" smtClean="0">
                <a:solidFill>
                  <a:schemeClr val="accent1">
                    <a:lumMod val="50000"/>
                  </a:schemeClr>
                </a:solidFill>
              </a:rPr>
              <a:t/>
            </a:r>
            <a:br>
              <a:rPr lang="es-GT" dirty="0" smtClean="0">
                <a:solidFill>
                  <a:schemeClr val="accent1">
                    <a:lumMod val="50000"/>
                  </a:schemeClr>
                </a:solidFill>
              </a:rPr>
            </a:br>
            <a:r>
              <a:rPr lang="es-GT" dirty="0" smtClean="0">
                <a:solidFill>
                  <a:schemeClr val="accent1">
                    <a:lumMod val="50000"/>
                  </a:schemeClr>
                </a:solidFill>
              </a:rPr>
              <a:t/>
            </a:r>
            <a:br>
              <a:rPr lang="es-GT" dirty="0" smtClean="0">
                <a:solidFill>
                  <a:schemeClr val="accent1">
                    <a:lumMod val="50000"/>
                  </a:schemeClr>
                </a:solidFill>
              </a:rPr>
            </a:br>
            <a:r>
              <a:rPr lang="es-GT" b="1" dirty="0" smtClean="0">
                <a:solidFill>
                  <a:schemeClr val="accent1">
                    <a:lumMod val="50000"/>
                  </a:schemeClr>
                </a:solidFill>
              </a:rPr>
              <a:t>Monitoreo </a:t>
            </a:r>
            <a:r>
              <a:rPr lang="es-GT" b="1" dirty="0">
                <a:solidFill>
                  <a:schemeClr val="accent1">
                    <a:lumMod val="50000"/>
                  </a:schemeClr>
                </a:solidFill>
              </a:rPr>
              <a:t>Comunitario de Conocimientos, Actitudes y Prácticas </a:t>
            </a:r>
            <a:r>
              <a:rPr lang="es-GT" b="1" dirty="0" smtClean="0">
                <a:solidFill>
                  <a:schemeClr val="accent1">
                    <a:lumMod val="50000"/>
                  </a:schemeClr>
                </a:solidFill>
              </a:rPr>
              <a:t>(CAP) en </a:t>
            </a:r>
            <a:r>
              <a:rPr lang="es-GT" b="1" dirty="0">
                <a:solidFill>
                  <a:schemeClr val="accent1">
                    <a:lumMod val="50000"/>
                  </a:schemeClr>
                </a:solidFill>
              </a:rPr>
              <a:t>municipios Mano a </a:t>
            </a:r>
            <a:r>
              <a:rPr lang="es-GT" b="1" dirty="0" smtClean="0">
                <a:solidFill>
                  <a:schemeClr val="accent1">
                    <a:lumMod val="50000"/>
                  </a:schemeClr>
                </a:solidFill>
              </a:rPr>
              <a:t>Mano (</a:t>
            </a:r>
            <a:r>
              <a:rPr lang="es-GT" b="1" dirty="0" err="1" smtClean="0">
                <a:solidFill>
                  <a:schemeClr val="accent1">
                    <a:lumMod val="50000"/>
                  </a:schemeClr>
                </a:solidFill>
              </a:rPr>
              <a:t>Mam</a:t>
            </a:r>
            <a:r>
              <a:rPr lang="es-GT" b="1" dirty="0" smtClean="0">
                <a:solidFill>
                  <a:schemeClr val="accent1">
                    <a:lumMod val="50000"/>
                  </a:schemeClr>
                </a:solidFill>
              </a:rPr>
              <a:t>)</a:t>
            </a:r>
            <a:endParaRPr lang="es-GT" sz="5300" b="1" dirty="0">
              <a:solidFill>
                <a:schemeClr val="accent1">
                  <a:lumMod val="50000"/>
                </a:schemeClr>
              </a:solidFill>
            </a:endParaRPr>
          </a:p>
        </p:txBody>
      </p:sp>
      <p:sp>
        <p:nvSpPr>
          <p:cNvPr id="3" name="Subtítulo 2">
            <a:extLst>
              <a:ext uri="{FF2B5EF4-FFF2-40B4-BE49-F238E27FC236}">
                <a16:creationId xmlns="" xmlns:a16="http://schemas.microsoft.com/office/drawing/2014/main" id="{9638232D-2CB9-D658-8872-11DF2C371E95}"/>
              </a:ext>
            </a:extLst>
          </p:cNvPr>
          <p:cNvSpPr>
            <a:spLocks noGrp="1"/>
          </p:cNvSpPr>
          <p:nvPr>
            <p:ph type="subTitle" idx="1"/>
          </p:nvPr>
        </p:nvSpPr>
        <p:spPr>
          <a:xfrm>
            <a:off x="1637123" y="5334965"/>
            <a:ext cx="9144000" cy="1072901"/>
          </a:xfrm>
        </p:spPr>
        <p:txBody>
          <a:bodyPr>
            <a:normAutofit/>
          </a:bodyPr>
          <a:lstStyle/>
          <a:p>
            <a:r>
              <a:rPr lang="es-GT" sz="3200" b="1" dirty="0" smtClean="0">
                <a:solidFill>
                  <a:schemeClr val="accent4">
                    <a:lumMod val="75000"/>
                  </a:schemeClr>
                </a:solidFill>
              </a:rPr>
              <a:t>SESAN 2024</a:t>
            </a:r>
            <a:endParaRPr lang="es-GT" sz="3200" b="1" dirty="0">
              <a:solidFill>
                <a:schemeClr val="accent4">
                  <a:lumMod val="75000"/>
                </a:schemeClr>
              </a:solidFill>
            </a:endParaRPr>
          </a:p>
        </p:txBody>
      </p:sp>
      <p:pic>
        <p:nvPicPr>
          <p:cNvPr id="6" name="image2.png"/>
          <p:cNvPicPr/>
          <p:nvPr/>
        </p:nvPicPr>
        <p:blipFill>
          <a:blip r:embed="rId2"/>
          <a:srcRect/>
          <a:stretch>
            <a:fillRect/>
          </a:stretch>
        </p:blipFill>
        <p:spPr>
          <a:xfrm>
            <a:off x="129561" y="373919"/>
            <a:ext cx="4018231" cy="1077809"/>
          </a:xfrm>
          <a:prstGeom prst="rect">
            <a:avLst/>
          </a:prstGeom>
          <a:ln/>
        </p:spPr>
      </p:pic>
      <p:pic>
        <p:nvPicPr>
          <p:cNvPr id="7" name="Picture 2" descr="A close-up of a logo&#10;&#10;Description automatically generated"/>
          <p:cNvPicPr/>
          <p:nvPr/>
        </p:nvPicPr>
        <p:blipFill rotWithShape="1">
          <a:blip r:embed="rId3"/>
          <a:srcRect l="80856"/>
          <a:stretch/>
        </p:blipFill>
        <p:spPr>
          <a:xfrm>
            <a:off x="10078730" y="270225"/>
            <a:ext cx="1404785" cy="1643417"/>
          </a:xfrm>
          <a:prstGeom prst="rect">
            <a:avLst/>
          </a:prstGeom>
        </p:spPr>
      </p:pic>
    </p:spTree>
    <p:extLst>
      <p:ext uri="{BB962C8B-B14F-4D97-AF65-F5344CB8AC3E}">
        <p14:creationId xmlns:p14="http://schemas.microsoft.com/office/powerpoint/2010/main" val="2211240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E0ECAAD-E131-0E55-942D-E745E2DF548D}"/>
              </a:ext>
            </a:extLst>
          </p:cNvPr>
          <p:cNvSpPr>
            <a:spLocks noGrp="1"/>
          </p:cNvSpPr>
          <p:nvPr>
            <p:ph type="title"/>
          </p:nvPr>
        </p:nvSpPr>
        <p:spPr>
          <a:xfrm>
            <a:off x="838200" y="911881"/>
            <a:ext cx="10515600" cy="1325563"/>
          </a:xfrm>
        </p:spPr>
        <p:txBody>
          <a:bodyPr/>
          <a:lstStyle/>
          <a:p>
            <a:r>
              <a:rPr lang="es-GT" b="1" dirty="0">
                <a:solidFill>
                  <a:schemeClr val="accent4">
                    <a:lumMod val="75000"/>
                  </a:schemeClr>
                </a:solidFill>
              </a:rPr>
              <a:t>Municipios Mano a Mano primera fase</a:t>
            </a:r>
          </a:p>
        </p:txBody>
      </p:sp>
      <p:sp>
        <p:nvSpPr>
          <p:cNvPr id="3" name="Marcador de contenido 2">
            <a:extLst>
              <a:ext uri="{FF2B5EF4-FFF2-40B4-BE49-F238E27FC236}">
                <a16:creationId xmlns="" xmlns:a16="http://schemas.microsoft.com/office/drawing/2014/main" id="{4D6F8949-F453-C1D7-C258-FFB6D89FDB4A}"/>
              </a:ext>
            </a:extLst>
          </p:cNvPr>
          <p:cNvSpPr>
            <a:spLocks noGrp="1"/>
          </p:cNvSpPr>
          <p:nvPr>
            <p:ph idx="1"/>
          </p:nvPr>
        </p:nvSpPr>
        <p:spPr>
          <a:xfrm>
            <a:off x="838200" y="2164990"/>
            <a:ext cx="10515600" cy="4351338"/>
          </a:xfrm>
        </p:spPr>
        <p:txBody>
          <a:bodyPr>
            <a:normAutofit fontScale="92500" lnSpcReduction="20000"/>
          </a:bodyPr>
          <a:lstStyle/>
          <a:p>
            <a:pPr marL="0" indent="0">
              <a:buNone/>
            </a:pPr>
            <a:r>
              <a:rPr lang="es-GT" b="1" dirty="0" smtClean="0">
                <a:solidFill>
                  <a:schemeClr val="accent5">
                    <a:lumMod val="75000"/>
                  </a:schemeClr>
                </a:solidFill>
              </a:rPr>
              <a:t>Huehuetenango</a:t>
            </a:r>
          </a:p>
          <a:p>
            <a:r>
              <a:rPr lang="es-GT" dirty="0" smtClean="0"/>
              <a:t>San </a:t>
            </a:r>
            <a:r>
              <a:rPr lang="es-GT" dirty="0"/>
              <a:t>Gaspar Ixil</a:t>
            </a:r>
          </a:p>
          <a:p>
            <a:r>
              <a:rPr lang="es-GT" dirty="0" err="1"/>
              <a:t>Colotenango</a:t>
            </a:r>
            <a:endParaRPr lang="es-GT" dirty="0"/>
          </a:p>
          <a:p>
            <a:r>
              <a:rPr lang="es-GT" dirty="0"/>
              <a:t>Santiago </a:t>
            </a:r>
            <a:r>
              <a:rPr lang="es-GT" dirty="0" smtClean="0"/>
              <a:t>Chimaltenango</a:t>
            </a:r>
          </a:p>
          <a:p>
            <a:pPr marL="0" indent="0">
              <a:buNone/>
            </a:pPr>
            <a:r>
              <a:rPr lang="es-MX" b="1" dirty="0" smtClean="0">
                <a:solidFill>
                  <a:schemeClr val="accent5">
                    <a:lumMod val="75000"/>
                  </a:schemeClr>
                </a:solidFill>
              </a:rPr>
              <a:t>Totonicapán</a:t>
            </a:r>
          </a:p>
          <a:p>
            <a:r>
              <a:rPr lang="es-MX" dirty="0" smtClean="0"/>
              <a:t>Santa Lucía La Reforma</a:t>
            </a:r>
          </a:p>
          <a:p>
            <a:pPr marL="0" indent="0">
              <a:buNone/>
            </a:pPr>
            <a:r>
              <a:rPr lang="es-MX" b="1" dirty="0" smtClean="0">
                <a:solidFill>
                  <a:schemeClr val="accent5">
                    <a:lumMod val="75000"/>
                  </a:schemeClr>
                </a:solidFill>
              </a:rPr>
              <a:t>Sololá</a:t>
            </a:r>
          </a:p>
          <a:p>
            <a:r>
              <a:rPr lang="es-MX" dirty="0" smtClean="0"/>
              <a:t>Santa Cruz La Laguna</a:t>
            </a:r>
          </a:p>
          <a:p>
            <a:pPr marL="0" indent="0">
              <a:buNone/>
            </a:pPr>
            <a:r>
              <a:rPr lang="es-MX" b="1" dirty="0" smtClean="0">
                <a:solidFill>
                  <a:schemeClr val="accent5">
                    <a:lumMod val="75000"/>
                  </a:schemeClr>
                </a:solidFill>
              </a:rPr>
              <a:t>Chimaltenango</a:t>
            </a:r>
          </a:p>
          <a:p>
            <a:r>
              <a:rPr lang="es-MX" dirty="0" smtClean="0"/>
              <a:t>Santa Apolonia</a:t>
            </a:r>
            <a:endParaRPr lang="es-GT" dirty="0"/>
          </a:p>
        </p:txBody>
      </p:sp>
      <p:pic>
        <p:nvPicPr>
          <p:cNvPr id="4" name="image2.png"/>
          <p:cNvPicPr/>
          <p:nvPr/>
        </p:nvPicPr>
        <p:blipFill>
          <a:blip r:embed="rId2"/>
          <a:srcRect/>
          <a:stretch>
            <a:fillRect/>
          </a:stretch>
        </p:blipFill>
        <p:spPr>
          <a:xfrm>
            <a:off x="572622" y="333695"/>
            <a:ext cx="2538224" cy="615894"/>
          </a:xfrm>
          <a:prstGeom prst="rect">
            <a:avLst/>
          </a:prstGeom>
          <a:ln/>
        </p:spPr>
      </p:pic>
      <p:pic>
        <p:nvPicPr>
          <p:cNvPr id="5" name="Picture 2" descr="A close-up of a logo&#10;&#10;Description automatically generated"/>
          <p:cNvPicPr/>
          <p:nvPr/>
        </p:nvPicPr>
        <p:blipFill rotWithShape="1">
          <a:blip r:embed="rId3"/>
          <a:srcRect l="80856"/>
          <a:stretch/>
        </p:blipFill>
        <p:spPr>
          <a:xfrm>
            <a:off x="10078731" y="270226"/>
            <a:ext cx="1007192" cy="1219210"/>
          </a:xfrm>
          <a:prstGeom prst="rect">
            <a:avLst/>
          </a:prstGeom>
        </p:spPr>
      </p:pic>
    </p:spTree>
    <p:extLst>
      <p:ext uri="{BB962C8B-B14F-4D97-AF65-F5344CB8AC3E}">
        <p14:creationId xmlns:p14="http://schemas.microsoft.com/office/powerpoint/2010/main" val="578101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E0ECAAD-E131-0E55-942D-E745E2DF548D}"/>
              </a:ext>
            </a:extLst>
          </p:cNvPr>
          <p:cNvSpPr>
            <a:spLocks noGrp="1"/>
          </p:cNvSpPr>
          <p:nvPr>
            <p:ph type="title"/>
          </p:nvPr>
        </p:nvSpPr>
        <p:spPr/>
        <p:txBody>
          <a:bodyPr/>
          <a:lstStyle/>
          <a:p>
            <a:r>
              <a:rPr lang="es-MX" b="1" dirty="0" smtClean="0">
                <a:solidFill>
                  <a:schemeClr val="accent4">
                    <a:lumMod val="75000"/>
                  </a:schemeClr>
                </a:solidFill>
              </a:rPr>
              <a:t>Comunidades con monitoreo comunitario Línea de Base</a:t>
            </a:r>
            <a:endParaRPr lang="es-GT" b="1" dirty="0">
              <a:solidFill>
                <a:schemeClr val="accent4">
                  <a:lumMod val="75000"/>
                </a:schemeClr>
              </a:solidFill>
            </a:endParaRPr>
          </a:p>
        </p:txBody>
      </p:sp>
      <p:sp>
        <p:nvSpPr>
          <p:cNvPr id="3" name="Marcador de contenido 2">
            <a:extLst>
              <a:ext uri="{FF2B5EF4-FFF2-40B4-BE49-F238E27FC236}">
                <a16:creationId xmlns="" xmlns:a16="http://schemas.microsoft.com/office/drawing/2014/main" id="{4D6F8949-F453-C1D7-C258-FFB6D89FDB4A}"/>
              </a:ext>
            </a:extLst>
          </p:cNvPr>
          <p:cNvSpPr>
            <a:spLocks noGrp="1"/>
          </p:cNvSpPr>
          <p:nvPr>
            <p:ph idx="1"/>
          </p:nvPr>
        </p:nvSpPr>
        <p:spPr/>
        <p:txBody>
          <a:bodyPr>
            <a:normAutofit fontScale="92500" lnSpcReduction="20000"/>
          </a:bodyPr>
          <a:lstStyle/>
          <a:p>
            <a:pPr marL="0" indent="0">
              <a:buNone/>
            </a:pPr>
            <a:r>
              <a:rPr lang="es-GT" b="1" dirty="0" smtClean="0">
                <a:solidFill>
                  <a:schemeClr val="accent5">
                    <a:lumMod val="75000"/>
                  </a:schemeClr>
                </a:solidFill>
              </a:rPr>
              <a:t>Huehuetenango</a:t>
            </a:r>
          </a:p>
          <a:p>
            <a:r>
              <a:rPr lang="es-GT" dirty="0" smtClean="0"/>
              <a:t>San </a:t>
            </a:r>
            <a:r>
              <a:rPr lang="es-GT" dirty="0"/>
              <a:t>Gaspar </a:t>
            </a:r>
            <a:r>
              <a:rPr lang="es-GT" dirty="0" err="1" smtClean="0"/>
              <a:t>Ixil</a:t>
            </a:r>
            <a:r>
              <a:rPr lang="es-GT" dirty="0" smtClean="0"/>
              <a:t>: </a:t>
            </a:r>
            <a:r>
              <a:rPr lang="es-GT" dirty="0" err="1" smtClean="0"/>
              <a:t>Chacpanse</a:t>
            </a:r>
            <a:r>
              <a:rPr lang="es-GT" dirty="0" smtClean="0"/>
              <a:t>, Tierra Colorada, </a:t>
            </a:r>
            <a:r>
              <a:rPr lang="es-GT" dirty="0" err="1" smtClean="0"/>
              <a:t>Tuiloj</a:t>
            </a:r>
            <a:r>
              <a:rPr lang="es-GT" dirty="0" smtClean="0"/>
              <a:t>, </a:t>
            </a:r>
            <a:r>
              <a:rPr lang="es-GT" dirty="0" err="1" smtClean="0"/>
              <a:t>Chanxac</a:t>
            </a:r>
            <a:r>
              <a:rPr lang="es-GT" dirty="0" smtClean="0"/>
              <a:t> y El Arenal</a:t>
            </a:r>
            <a:endParaRPr lang="es-GT" dirty="0"/>
          </a:p>
          <a:p>
            <a:r>
              <a:rPr lang="es-GT" dirty="0" smtClean="0"/>
              <a:t>Colotenango: Siete Caminos</a:t>
            </a:r>
            <a:endParaRPr lang="es-GT" dirty="0"/>
          </a:p>
          <a:p>
            <a:r>
              <a:rPr lang="es-GT" dirty="0"/>
              <a:t>Santiago </a:t>
            </a:r>
            <a:r>
              <a:rPr lang="es-GT" dirty="0" smtClean="0"/>
              <a:t>Chimaltenango: </a:t>
            </a:r>
            <a:r>
              <a:rPr lang="es-GT" dirty="0" err="1" smtClean="0"/>
              <a:t>Loctoc</a:t>
            </a:r>
            <a:endParaRPr lang="es-GT" dirty="0" smtClean="0"/>
          </a:p>
          <a:p>
            <a:pPr marL="0" indent="0">
              <a:buNone/>
            </a:pPr>
            <a:r>
              <a:rPr lang="es-MX" b="1" dirty="0" smtClean="0">
                <a:solidFill>
                  <a:schemeClr val="accent5">
                    <a:lumMod val="75000"/>
                  </a:schemeClr>
                </a:solidFill>
              </a:rPr>
              <a:t>Totonicapán</a:t>
            </a:r>
          </a:p>
          <a:p>
            <a:r>
              <a:rPr lang="es-MX" dirty="0" smtClean="0"/>
              <a:t>Santa Lucía La Reforma: San Luis Sibila</a:t>
            </a:r>
          </a:p>
          <a:p>
            <a:pPr marL="0" indent="0">
              <a:buNone/>
            </a:pPr>
            <a:r>
              <a:rPr lang="es-MX" b="1" dirty="0" smtClean="0">
                <a:solidFill>
                  <a:schemeClr val="accent5">
                    <a:lumMod val="75000"/>
                  </a:schemeClr>
                </a:solidFill>
              </a:rPr>
              <a:t>Sololá</a:t>
            </a:r>
          </a:p>
          <a:p>
            <a:r>
              <a:rPr lang="es-MX" dirty="0" smtClean="0"/>
              <a:t>Santa Cruz La Laguna: </a:t>
            </a:r>
            <a:r>
              <a:rPr lang="es-MX" dirty="0" err="1" smtClean="0"/>
              <a:t>Pajomel</a:t>
            </a:r>
            <a:endParaRPr lang="es-MX" dirty="0" smtClean="0"/>
          </a:p>
          <a:p>
            <a:pPr marL="0" indent="0">
              <a:buNone/>
            </a:pPr>
            <a:r>
              <a:rPr lang="es-MX" b="1" dirty="0" smtClean="0">
                <a:solidFill>
                  <a:schemeClr val="accent5">
                    <a:lumMod val="75000"/>
                  </a:schemeClr>
                </a:solidFill>
              </a:rPr>
              <a:t>Chimaltenango</a:t>
            </a:r>
          </a:p>
          <a:p>
            <a:r>
              <a:rPr lang="es-MX" dirty="0" smtClean="0"/>
              <a:t>Santa Apolonia: </a:t>
            </a:r>
            <a:r>
              <a:rPr lang="es-MX" dirty="0" err="1" smtClean="0"/>
              <a:t>Parajbey</a:t>
            </a:r>
            <a:r>
              <a:rPr lang="es-MX" dirty="0" smtClean="0"/>
              <a:t>, </a:t>
            </a:r>
            <a:r>
              <a:rPr lang="es-MX" dirty="0" err="1" smtClean="0"/>
              <a:t>Xepanil</a:t>
            </a:r>
            <a:endParaRPr lang="es-GT" dirty="0"/>
          </a:p>
        </p:txBody>
      </p:sp>
    </p:spTree>
    <p:extLst>
      <p:ext uri="{BB962C8B-B14F-4D97-AF65-F5344CB8AC3E}">
        <p14:creationId xmlns:p14="http://schemas.microsoft.com/office/powerpoint/2010/main" val="353332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solidFill>
                  <a:schemeClr val="accent4">
                    <a:lumMod val="75000"/>
                  </a:schemeClr>
                </a:solidFill>
              </a:rPr>
              <a:t>Monitoreo comunitario de Conocimientos, Actitudes y Prácticas (CAP)</a:t>
            </a:r>
            <a:endParaRPr lang="es-GT" b="1" dirty="0">
              <a:solidFill>
                <a:schemeClr val="accent4">
                  <a:lumMod val="75000"/>
                </a:schemeClr>
              </a:solidFill>
            </a:endParaRPr>
          </a:p>
        </p:txBody>
      </p:sp>
      <p:sp>
        <p:nvSpPr>
          <p:cNvPr id="3" name="Marcador de contenido 2"/>
          <p:cNvSpPr>
            <a:spLocks noGrp="1"/>
          </p:cNvSpPr>
          <p:nvPr>
            <p:ph idx="1"/>
          </p:nvPr>
        </p:nvSpPr>
        <p:spPr/>
        <p:txBody>
          <a:bodyPr>
            <a:normAutofit/>
          </a:bodyPr>
          <a:lstStyle/>
          <a:p>
            <a:pPr marL="0" indent="0" algn="just">
              <a:buNone/>
            </a:pPr>
            <a:r>
              <a:rPr lang="es-MX" sz="3600" dirty="0"/>
              <a:t>E</a:t>
            </a:r>
            <a:r>
              <a:rPr lang="es-MX" sz="3600" dirty="0" smtClean="0"/>
              <a:t>s un diagnóstico que se realiza en la comunidad para conocer la situación relacionada a conocimientos, actitudes y prácticas sobre salud y nutrición, higiene básica, agua y saneamiento, así como discapacidad y prevención de la violencia contra la niñez. La metodología que se utiliza es LQAS (Lot </a:t>
            </a:r>
            <a:r>
              <a:rPr lang="es-MX" sz="3600" dirty="0" err="1" smtClean="0"/>
              <a:t>Quality</a:t>
            </a:r>
            <a:r>
              <a:rPr lang="es-MX" sz="3600" dirty="0" smtClean="0"/>
              <a:t> </a:t>
            </a:r>
            <a:r>
              <a:rPr lang="es-MX" sz="3600" dirty="0" err="1" smtClean="0"/>
              <a:t>Assurance</a:t>
            </a:r>
            <a:r>
              <a:rPr lang="es-MX" sz="3600" dirty="0" smtClean="0"/>
              <a:t> </a:t>
            </a:r>
            <a:r>
              <a:rPr lang="es-MX" sz="3600" dirty="0" err="1" smtClean="0"/>
              <a:t>Sampling</a:t>
            </a:r>
            <a:r>
              <a:rPr lang="es-MX" sz="3600" dirty="0" smtClean="0"/>
              <a:t> por sus siglas en inglés).</a:t>
            </a:r>
            <a:endParaRPr lang="es-GT" sz="3600" dirty="0"/>
          </a:p>
        </p:txBody>
      </p:sp>
    </p:spTree>
    <p:extLst>
      <p:ext uri="{BB962C8B-B14F-4D97-AF65-F5344CB8AC3E}">
        <p14:creationId xmlns:p14="http://schemas.microsoft.com/office/powerpoint/2010/main" val="3419840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xmlns="" id="{27750BC4-BCE0-488B-8538-77C29EC9CCE1}"/>
              </a:ext>
            </a:extLst>
          </p:cNvPr>
          <p:cNvGraphicFramePr>
            <a:graphicFrameLocks noGrp="1"/>
          </p:cNvGraphicFramePr>
          <p:nvPr>
            <p:extLst>
              <p:ext uri="{D42A27DB-BD31-4B8C-83A1-F6EECF244321}">
                <p14:modId xmlns:p14="http://schemas.microsoft.com/office/powerpoint/2010/main" val="4178593645"/>
              </p:ext>
            </p:extLst>
          </p:nvPr>
        </p:nvGraphicFramePr>
        <p:xfrm>
          <a:off x="723900" y="1306453"/>
          <a:ext cx="10782299" cy="5222240"/>
        </p:xfrm>
        <a:graphic>
          <a:graphicData uri="http://schemas.openxmlformats.org/drawingml/2006/table">
            <a:tbl>
              <a:tblPr firstRow="1" bandRow="1">
                <a:tableStyleId>{073A0DAA-6AF3-43AB-8588-CEC1D06C72B9}</a:tableStyleId>
              </a:tblPr>
              <a:tblGrid>
                <a:gridCol w="3585453">
                  <a:extLst>
                    <a:ext uri="{9D8B030D-6E8A-4147-A177-3AD203B41FA5}">
                      <a16:colId xmlns:a16="http://schemas.microsoft.com/office/drawing/2014/main" xmlns="" val="403247248"/>
                    </a:ext>
                  </a:extLst>
                </a:gridCol>
                <a:gridCol w="7196846">
                  <a:extLst>
                    <a:ext uri="{9D8B030D-6E8A-4147-A177-3AD203B41FA5}">
                      <a16:colId xmlns:a16="http://schemas.microsoft.com/office/drawing/2014/main" xmlns="" val="2648606794"/>
                    </a:ext>
                  </a:extLst>
                </a:gridCol>
              </a:tblGrid>
              <a:tr h="0">
                <a:tc>
                  <a:txBody>
                    <a:bodyPr/>
                    <a:lstStyle/>
                    <a:p>
                      <a:pPr algn="ctr"/>
                      <a:r>
                        <a:rPr lang="es-419" sz="2400" dirty="0" smtClean="0"/>
                        <a:t>Tema</a:t>
                      </a:r>
                      <a:endParaRPr lang="en-US" sz="2400" dirty="0">
                        <a:solidFill>
                          <a:schemeClr val="bg1"/>
                        </a:solidFill>
                      </a:endParaRPr>
                    </a:p>
                  </a:txBody>
                  <a:tcPr>
                    <a:solidFill>
                      <a:schemeClr val="accent1">
                        <a:lumMod val="50000"/>
                      </a:schemeClr>
                    </a:solidFill>
                  </a:tcPr>
                </a:tc>
                <a:tc>
                  <a:txBody>
                    <a:bodyPr/>
                    <a:lstStyle/>
                    <a:p>
                      <a:pPr algn="ctr"/>
                      <a:r>
                        <a:rPr lang="es-419" sz="2400" dirty="0" smtClean="0"/>
                        <a:t>Incluye</a:t>
                      </a:r>
                      <a:endParaRPr lang="en-US" sz="2400" dirty="0">
                        <a:solidFill>
                          <a:schemeClr val="bg1"/>
                        </a:solidFill>
                      </a:endParaRPr>
                    </a:p>
                  </a:txBody>
                  <a:tcPr>
                    <a:solidFill>
                      <a:schemeClr val="accent1">
                        <a:lumMod val="50000"/>
                      </a:schemeClr>
                    </a:solidFill>
                  </a:tcPr>
                </a:tc>
                <a:extLst>
                  <a:ext uri="{0D108BD9-81ED-4DB2-BD59-A6C34878D82A}">
                    <a16:rowId xmlns:a16="http://schemas.microsoft.com/office/drawing/2014/main" xmlns="" val="4042671999"/>
                  </a:ext>
                </a:extLst>
              </a:tr>
              <a:tr h="370840">
                <a:tc>
                  <a:txBody>
                    <a:bodyPr/>
                    <a:lstStyle/>
                    <a:p>
                      <a:pPr algn="ctr"/>
                      <a:r>
                        <a:rPr lang="es-419" sz="1800" dirty="0"/>
                        <a:t>Atención prenatal</a:t>
                      </a:r>
                      <a:endParaRPr lang="en-US" sz="1800" dirty="0"/>
                    </a:p>
                  </a:txBody>
                  <a:tcPr>
                    <a:solidFill>
                      <a:schemeClr val="accent1">
                        <a:lumMod val="20000"/>
                        <a:lumOff val="80000"/>
                      </a:schemeClr>
                    </a:solidFill>
                  </a:tcPr>
                </a:tc>
                <a:tc>
                  <a:txBody>
                    <a:bodyPr/>
                    <a:lstStyle/>
                    <a:p>
                      <a:r>
                        <a:rPr lang="es-419" sz="1600" dirty="0"/>
                        <a:t>Plan de emergencia, visita de control, estimulación oportuna, prevención de Zika</a:t>
                      </a:r>
                      <a:endParaRPr lang="en-US" sz="1600" dirty="0"/>
                    </a:p>
                  </a:txBody>
                  <a:tcPr>
                    <a:solidFill>
                      <a:schemeClr val="accent1">
                        <a:lumMod val="20000"/>
                        <a:lumOff val="80000"/>
                      </a:schemeClr>
                    </a:solidFill>
                  </a:tcPr>
                </a:tc>
                <a:extLst>
                  <a:ext uri="{0D108BD9-81ED-4DB2-BD59-A6C34878D82A}">
                    <a16:rowId xmlns:a16="http://schemas.microsoft.com/office/drawing/2014/main" xmlns="" val="3043227285"/>
                  </a:ext>
                </a:extLst>
              </a:tr>
              <a:tr h="370840">
                <a:tc>
                  <a:txBody>
                    <a:bodyPr/>
                    <a:lstStyle/>
                    <a:p>
                      <a:pPr algn="ctr"/>
                      <a:r>
                        <a:rPr lang="es-419" sz="1800" dirty="0"/>
                        <a:t>Lactancia materna</a:t>
                      </a:r>
                      <a:endParaRPr lang="en-US" sz="1800" dirty="0"/>
                    </a:p>
                  </a:txBody>
                  <a:tcPr>
                    <a:solidFill>
                      <a:schemeClr val="accent1">
                        <a:lumMod val="20000"/>
                        <a:lumOff val="80000"/>
                      </a:schemeClr>
                    </a:solidFill>
                  </a:tcPr>
                </a:tc>
                <a:tc>
                  <a:txBody>
                    <a:bodyPr/>
                    <a:lstStyle/>
                    <a:p>
                      <a:r>
                        <a:rPr lang="es-419" sz="1600" dirty="0"/>
                        <a:t>Apego inmediato, estimulación oportuna, exclusividad</a:t>
                      </a:r>
                      <a:endParaRPr lang="en-US" sz="1600" dirty="0"/>
                    </a:p>
                  </a:txBody>
                  <a:tcPr>
                    <a:solidFill>
                      <a:schemeClr val="accent1">
                        <a:lumMod val="20000"/>
                        <a:lumOff val="80000"/>
                      </a:schemeClr>
                    </a:solidFill>
                  </a:tcPr>
                </a:tc>
                <a:extLst>
                  <a:ext uri="{0D108BD9-81ED-4DB2-BD59-A6C34878D82A}">
                    <a16:rowId xmlns:a16="http://schemas.microsoft.com/office/drawing/2014/main" xmlns="" val="577617534"/>
                  </a:ext>
                </a:extLst>
              </a:tr>
              <a:tr h="370840">
                <a:tc>
                  <a:txBody>
                    <a:bodyPr/>
                    <a:lstStyle/>
                    <a:p>
                      <a:pPr algn="ctr"/>
                      <a:r>
                        <a:rPr lang="es-419" sz="1800" dirty="0"/>
                        <a:t>Control pediátrico</a:t>
                      </a:r>
                      <a:endParaRPr lang="en-US" sz="1800" dirty="0"/>
                    </a:p>
                  </a:txBody>
                  <a:tcPr>
                    <a:solidFill>
                      <a:schemeClr val="accent1">
                        <a:lumMod val="20000"/>
                        <a:lumOff val="80000"/>
                      </a:schemeClr>
                    </a:solidFill>
                  </a:tcPr>
                </a:tc>
                <a:tc>
                  <a:txBody>
                    <a:bodyPr/>
                    <a:lstStyle/>
                    <a:p>
                      <a:r>
                        <a:rPr lang="es-419" sz="1600" dirty="0"/>
                        <a:t>Visita de control</a:t>
                      </a:r>
                    </a:p>
                  </a:txBody>
                  <a:tcPr>
                    <a:solidFill>
                      <a:schemeClr val="accent1">
                        <a:lumMod val="20000"/>
                        <a:lumOff val="80000"/>
                      </a:schemeClr>
                    </a:solidFill>
                  </a:tcPr>
                </a:tc>
                <a:extLst>
                  <a:ext uri="{0D108BD9-81ED-4DB2-BD59-A6C34878D82A}">
                    <a16:rowId xmlns:a16="http://schemas.microsoft.com/office/drawing/2014/main" xmlns="" val="2711864781"/>
                  </a:ext>
                </a:extLst>
              </a:tr>
              <a:tr h="370840">
                <a:tc>
                  <a:txBody>
                    <a:bodyPr/>
                    <a:lstStyle/>
                    <a:p>
                      <a:pPr algn="ctr"/>
                      <a:r>
                        <a:rPr lang="es-419" sz="1800" dirty="0"/>
                        <a:t>Alimentación complementaria</a:t>
                      </a:r>
                      <a:endParaRPr lang="en-US" sz="1800" dirty="0"/>
                    </a:p>
                  </a:txBody>
                  <a:tcPr>
                    <a:solidFill>
                      <a:schemeClr val="accent1">
                        <a:lumMod val="20000"/>
                        <a:lumOff val="80000"/>
                      </a:schemeClr>
                    </a:solidFill>
                  </a:tcPr>
                </a:tc>
                <a:tc>
                  <a:txBody>
                    <a:bodyPr/>
                    <a:lstStyle/>
                    <a:p>
                      <a:r>
                        <a:rPr lang="es-419" sz="1600" dirty="0"/>
                        <a:t>Inicio de AC, consistencia de la comida, consumo de huevo</a:t>
                      </a:r>
                      <a:endParaRPr lang="en-US" sz="1600" dirty="0"/>
                    </a:p>
                  </a:txBody>
                  <a:tcPr>
                    <a:solidFill>
                      <a:schemeClr val="accent1">
                        <a:lumMod val="20000"/>
                        <a:lumOff val="80000"/>
                      </a:schemeClr>
                    </a:solidFill>
                  </a:tcPr>
                </a:tc>
                <a:extLst>
                  <a:ext uri="{0D108BD9-81ED-4DB2-BD59-A6C34878D82A}">
                    <a16:rowId xmlns:a16="http://schemas.microsoft.com/office/drawing/2014/main" xmlns="" val="3827308318"/>
                  </a:ext>
                </a:extLst>
              </a:tr>
              <a:tr h="370840">
                <a:tc>
                  <a:txBody>
                    <a:bodyPr/>
                    <a:lstStyle/>
                    <a:p>
                      <a:pPr algn="ctr"/>
                      <a:r>
                        <a:rPr lang="es-419" sz="1800" dirty="0"/>
                        <a:t>Micronutrientes</a:t>
                      </a:r>
                      <a:endParaRPr lang="en-US" sz="1800" dirty="0"/>
                    </a:p>
                  </a:txBody>
                  <a:tcPr>
                    <a:solidFill>
                      <a:schemeClr val="accent1">
                        <a:lumMod val="20000"/>
                        <a:lumOff val="80000"/>
                      </a:schemeClr>
                    </a:solidFill>
                  </a:tcPr>
                </a:tc>
                <a:tc>
                  <a:txBody>
                    <a:bodyPr/>
                    <a:lstStyle/>
                    <a:p>
                      <a:r>
                        <a:rPr lang="es-419" sz="1600" dirty="0"/>
                        <a:t>Consumo de chispitas </a:t>
                      </a:r>
                      <a:r>
                        <a:rPr lang="es-419" sz="1600" dirty="0" smtClean="0"/>
                        <a:t>nutricionales/ </a:t>
                      </a:r>
                      <a:r>
                        <a:rPr lang="es-419" sz="1600" dirty="0" err="1" smtClean="0"/>
                        <a:t>macrovital</a:t>
                      </a:r>
                      <a:r>
                        <a:rPr lang="es-419" sz="1600" dirty="0" smtClean="0"/>
                        <a:t> plus/Vitaminas y minerales en polvo (VME)</a:t>
                      </a:r>
                      <a:endParaRPr lang="en-US" sz="1600" dirty="0"/>
                    </a:p>
                  </a:txBody>
                  <a:tcPr>
                    <a:solidFill>
                      <a:schemeClr val="accent1">
                        <a:lumMod val="20000"/>
                        <a:lumOff val="80000"/>
                      </a:schemeClr>
                    </a:solidFill>
                  </a:tcPr>
                </a:tc>
                <a:extLst>
                  <a:ext uri="{0D108BD9-81ED-4DB2-BD59-A6C34878D82A}">
                    <a16:rowId xmlns:a16="http://schemas.microsoft.com/office/drawing/2014/main" xmlns="" val="553707018"/>
                  </a:ext>
                </a:extLst>
              </a:tr>
              <a:tr h="370840">
                <a:tc>
                  <a:txBody>
                    <a:bodyPr/>
                    <a:lstStyle/>
                    <a:p>
                      <a:pPr algn="ctr"/>
                      <a:r>
                        <a:rPr lang="es-419" sz="1800" dirty="0"/>
                        <a:t>Higiene básica</a:t>
                      </a:r>
                      <a:endParaRPr lang="en-US" sz="1800" dirty="0"/>
                    </a:p>
                  </a:txBody>
                  <a:tcPr>
                    <a:solidFill>
                      <a:schemeClr val="accent1">
                        <a:lumMod val="20000"/>
                        <a:lumOff val="80000"/>
                      </a:schemeClr>
                    </a:solidFill>
                  </a:tcPr>
                </a:tc>
                <a:tc>
                  <a:txBody>
                    <a:bodyPr/>
                    <a:lstStyle/>
                    <a:p>
                      <a:r>
                        <a:rPr lang="es-419" sz="1600" dirty="0"/>
                        <a:t>Lavado de manos, higiene en interior y exterior de vivienda</a:t>
                      </a:r>
                      <a:endParaRPr lang="en-US" sz="1600" dirty="0"/>
                    </a:p>
                  </a:txBody>
                  <a:tcPr>
                    <a:solidFill>
                      <a:schemeClr val="accent1">
                        <a:lumMod val="20000"/>
                        <a:lumOff val="80000"/>
                      </a:schemeClr>
                    </a:solidFill>
                  </a:tcPr>
                </a:tc>
                <a:extLst>
                  <a:ext uri="{0D108BD9-81ED-4DB2-BD59-A6C34878D82A}">
                    <a16:rowId xmlns:a16="http://schemas.microsoft.com/office/drawing/2014/main" xmlns="" val="1615919309"/>
                  </a:ext>
                </a:extLst>
              </a:tr>
              <a:tr h="370840">
                <a:tc>
                  <a:txBody>
                    <a:bodyPr/>
                    <a:lstStyle/>
                    <a:p>
                      <a:pPr algn="ctr"/>
                      <a:r>
                        <a:rPr lang="es-419" sz="1800" dirty="0"/>
                        <a:t>Discapacidad</a:t>
                      </a:r>
                      <a:endParaRPr lang="en-US" sz="1800" dirty="0"/>
                    </a:p>
                  </a:txBody>
                  <a:tcPr>
                    <a:solidFill>
                      <a:schemeClr val="accent1">
                        <a:lumMod val="20000"/>
                        <a:lumOff val="80000"/>
                      </a:schemeClr>
                    </a:solidFill>
                  </a:tcPr>
                </a:tc>
                <a:tc>
                  <a:txBody>
                    <a:bodyPr/>
                    <a:lstStyle/>
                    <a:p>
                      <a:r>
                        <a:rPr lang="es-419" sz="1600" dirty="0"/>
                        <a:t>Conocimiento sobre discapacidad, identificación de casos, acciones que realizan con personas con discapacidad</a:t>
                      </a:r>
                      <a:endParaRPr lang="en-US" sz="1600" dirty="0"/>
                    </a:p>
                  </a:txBody>
                  <a:tcPr>
                    <a:solidFill>
                      <a:schemeClr val="accent1">
                        <a:lumMod val="20000"/>
                        <a:lumOff val="80000"/>
                      </a:schemeClr>
                    </a:solidFill>
                  </a:tcPr>
                </a:tc>
                <a:extLst>
                  <a:ext uri="{0D108BD9-81ED-4DB2-BD59-A6C34878D82A}">
                    <a16:rowId xmlns:a16="http://schemas.microsoft.com/office/drawing/2014/main" xmlns="" val="622252269"/>
                  </a:ext>
                </a:extLst>
              </a:tr>
              <a:tr h="370840">
                <a:tc>
                  <a:txBody>
                    <a:bodyPr/>
                    <a:lstStyle/>
                    <a:p>
                      <a:pPr algn="ctr"/>
                      <a:r>
                        <a:rPr lang="es-419" sz="1800" dirty="0"/>
                        <a:t>Agua y enfermedades</a:t>
                      </a:r>
                      <a:endParaRPr lang="en-US" sz="1800" dirty="0"/>
                    </a:p>
                  </a:txBody>
                  <a:tcPr>
                    <a:solidFill>
                      <a:schemeClr val="accent1">
                        <a:lumMod val="20000"/>
                        <a:lumOff val="80000"/>
                      </a:schemeClr>
                    </a:solidFill>
                  </a:tcPr>
                </a:tc>
                <a:tc>
                  <a:txBody>
                    <a:bodyPr/>
                    <a:lstStyle/>
                    <a:p>
                      <a:r>
                        <a:rPr lang="es-419" sz="1600" dirty="0"/>
                        <a:t>Consumo </a:t>
                      </a:r>
                      <a:endParaRPr lang="en-US" sz="1600" dirty="0"/>
                    </a:p>
                  </a:txBody>
                  <a:tcPr>
                    <a:solidFill>
                      <a:schemeClr val="accent1">
                        <a:lumMod val="20000"/>
                        <a:lumOff val="80000"/>
                      </a:schemeClr>
                    </a:solidFill>
                  </a:tcPr>
                </a:tc>
                <a:extLst>
                  <a:ext uri="{0D108BD9-81ED-4DB2-BD59-A6C34878D82A}">
                    <a16:rowId xmlns:a16="http://schemas.microsoft.com/office/drawing/2014/main" xmlns="" val="778583930"/>
                  </a:ext>
                </a:extLst>
              </a:tr>
              <a:tr h="370840">
                <a:tc>
                  <a:txBody>
                    <a:bodyPr/>
                    <a:lstStyle/>
                    <a:p>
                      <a:pPr algn="ctr"/>
                      <a:r>
                        <a:rPr lang="es-419" sz="1800" dirty="0"/>
                        <a:t>Purificación del agua</a:t>
                      </a:r>
                      <a:endParaRPr lang="en-US" sz="1800" dirty="0"/>
                    </a:p>
                  </a:txBody>
                  <a:tcPr>
                    <a:solidFill>
                      <a:schemeClr val="accent1">
                        <a:lumMod val="20000"/>
                        <a:lumOff val="80000"/>
                      </a:schemeClr>
                    </a:solidFill>
                  </a:tcPr>
                </a:tc>
                <a:tc>
                  <a:txBody>
                    <a:bodyPr/>
                    <a:lstStyle/>
                    <a:p>
                      <a:r>
                        <a:rPr lang="es-419" sz="1600" dirty="0"/>
                        <a:t>Desinfección de agua</a:t>
                      </a:r>
                      <a:endParaRPr lang="en-US" sz="1600" dirty="0"/>
                    </a:p>
                  </a:txBody>
                  <a:tcPr>
                    <a:solidFill>
                      <a:schemeClr val="accent1">
                        <a:lumMod val="20000"/>
                        <a:lumOff val="80000"/>
                      </a:schemeClr>
                    </a:solidFill>
                  </a:tcPr>
                </a:tc>
                <a:extLst>
                  <a:ext uri="{0D108BD9-81ED-4DB2-BD59-A6C34878D82A}">
                    <a16:rowId xmlns:a16="http://schemas.microsoft.com/office/drawing/2014/main" xmlns="" val="3029309375"/>
                  </a:ext>
                </a:extLst>
              </a:tr>
              <a:tr h="370840">
                <a:tc>
                  <a:txBody>
                    <a:bodyPr/>
                    <a:lstStyle/>
                    <a:p>
                      <a:pPr algn="ctr"/>
                      <a:r>
                        <a:rPr lang="es-419" sz="1800" dirty="0"/>
                        <a:t>Saneamiento ambiental</a:t>
                      </a:r>
                      <a:endParaRPr lang="en-US" sz="1800" dirty="0"/>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600" dirty="0"/>
                        <a:t>Prácticas de saneamiento ambiental básico</a:t>
                      </a:r>
                      <a:endParaRPr lang="en-US" sz="1600" dirty="0"/>
                    </a:p>
                  </a:txBody>
                  <a:tcPr>
                    <a:solidFill>
                      <a:schemeClr val="accent1">
                        <a:lumMod val="20000"/>
                        <a:lumOff val="80000"/>
                      </a:schemeClr>
                    </a:solidFill>
                  </a:tcPr>
                </a:tc>
                <a:extLst>
                  <a:ext uri="{0D108BD9-81ED-4DB2-BD59-A6C34878D82A}">
                    <a16:rowId xmlns:a16="http://schemas.microsoft.com/office/drawing/2014/main" xmlns="" val="1925518159"/>
                  </a:ext>
                </a:extLst>
              </a:tr>
              <a:tr h="370840">
                <a:tc>
                  <a:txBody>
                    <a:bodyPr/>
                    <a:lstStyle/>
                    <a:p>
                      <a:pPr algn="ctr"/>
                      <a:r>
                        <a:rPr lang="es-419" sz="1800" dirty="0"/>
                        <a:t>Prevención de la violencia contra la niñez</a:t>
                      </a:r>
                      <a:endParaRPr lang="en-US" sz="1800" dirty="0"/>
                    </a:p>
                  </a:txBody>
                  <a:tcPr>
                    <a:solidFill>
                      <a:schemeClr val="accent1">
                        <a:lumMod val="20000"/>
                        <a:lumOff val="80000"/>
                      </a:schemeClr>
                    </a:solidFill>
                  </a:tcPr>
                </a:tc>
                <a:tc>
                  <a:txBody>
                    <a:bodyPr/>
                    <a:lstStyle/>
                    <a:p>
                      <a:r>
                        <a:rPr lang="es-419" sz="1600" dirty="0"/>
                        <a:t>Uso de violencia hacia la niñez</a:t>
                      </a:r>
                      <a:endParaRPr lang="en-US" sz="1600" dirty="0"/>
                    </a:p>
                  </a:txBody>
                  <a:tcPr>
                    <a:solidFill>
                      <a:schemeClr val="accent1">
                        <a:lumMod val="20000"/>
                        <a:lumOff val="80000"/>
                      </a:schemeClr>
                    </a:solidFill>
                  </a:tcPr>
                </a:tc>
                <a:extLst>
                  <a:ext uri="{0D108BD9-81ED-4DB2-BD59-A6C34878D82A}">
                    <a16:rowId xmlns:a16="http://schemas.microsoft.com/office/drawing/2014/main" xmlns="" val="2710826912"/>
                  </a:ext>
                </a:extLst>
              </a:tr>
            </a:tbl>
          </a:graphicData>
        </a:graphic>
      </p:graphicFrame>
      <p:sp>
        <p:nvSpPr>
          <p:cNvPr id="3" name="CuadroTexto 2"/>
          <p:cNvSpPr txBox="1"/>
          <p:nvPr/>
        </p:nvSpPr>
        <p:spPr>
          <a:xfrm>
            <a:off x="619125" y="409575"/>
            <a:ext cx="8677275" cy="646331"/>
          </a:xfrm>
          <a:prstGeom prst="rect">
            <a:avLst/>
          </a:prstGeom>
          <a:noFill/>
        </p:spPr>
        <p:txBody>
          <a:bodyPr wrap="square" rtlCol="0">
            <a:spAutoFit/>
          </a:bodyPr>
          <a:lstStyle/>
          <a:p>
            <a:pPr>
              <a:lnSpc>
                <a:spcPct val="90000"/>
              </a:lnSpc>
              <a:spcBef>
                <a:spcPct val="0"/>
              </a:spcBef>
            </a:pPr>
            <a:r>
              <a:rPr lang="es-MX" sz="4000" b="1" dirty="0">
                <a:solidFill>
                  <a:schemeClr val="accent4">
                    <a:lumMod val="50000"/>
                  </a:schemeClr>
                </a:solidFill>
                <a:latin typeface="+mj-lt"/>
                <a:ea typeface="+mj-ea"/>
                <a:cs typeface="+mj-cs"/>
              </a:rPr>
              <a:t>Indicadores del monitoreo comunitario</a:t>
            </a:r>
            <a:endParaRPr lang="es-GT" sz="4000" b="1" dirty="0">
              <a:solidFill>
                <a:schemeClr val="accent4">
                  <a:lumMod val="50000"/>
                </a:schemeClr>
              </a:solidFill>
              <a:latin typeface="+mj-lt"/>
              <a:ea typeface="+mj-ea"/>
              <a:cs typeface="+mj-cs"/>
            </a:endParaRPr>
          </a:p>
        </p:txBody>
      </p:sp>
    </p:spTree>
    <p:extLst>
      <p:ext uri="{BB962C8B-B14F-4D97-AF65-F5344CB8AC3E}">
        <p14:creationId xmlns:p14="http://schemas.microsoft.com/office/powerpoint/2010/main" val="1377171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15A551-BF28-46C0-BB7D-49704676D036}"/>
              </a:ext>
            </a:extLst>
          </p:cNvPr>
          <p:cNvSpPr txBox="1">
            <a:spLocks/>
          </p:cNvSpPr>
          <p:nvPr/>
        </p:nvSpPr>
        <p:spPr>
          <a:xfrm>
            <a:off x="461404" y="407042"/>
            <a:ext cx="10515600" cy="6751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GT" sz="4000" b="1" dirty="0">
                <a:solidFill>
                  <a:schemeClr val="accent4">
                    <a:lumMod val="50000"/>
                  </a:schemeClr>
                </a:solidFill>
              </a:rPr>
              <a:t>Selección </a:t>
            </a:r>
            <a:r>
              <a:rPr lang="es-GT" sz="4000" b="1" dirty="0" smtClean="0">
                <a:solidFill>
                  <a:schemeClr val="accent4">
                    <a:lumMod val="50000"/>
                  </a:schemeClr>
                </a:solidFill>
              </a:rPr>
              <a:t>aleatoria de </a:t>
            </a:r>
            <a:r>
              <a:rPr lang="es-GT" sz="4000" b="1" dirty="0">
                <a:solidFill>
                  <a:schemeClr val="accent4">
                    <a:lumMod val="50000"/>
                  </a:schemeClr>
                </a:solidFill>
              </a:rPr>
              <a:t>sujetos de la muestra</a:t>
            </a:r>
            <a:endParaRPr lang="en-US" sz="4000" b="1" dirty="0">
              <a:solidFill>
                <a:schemeClr val="accent4">
                  <a:lumMod val="50000"/>
                </a:schemeClr>
              </a:solidFill>
            </a:endParaRPr>
          </a:p>
        </p:txBody>
      </p:sp>
      <p:graphicFrame>
        <p:nvGraphicFramePr>
          <p:cNvPr id="3" name="Table 2">
            <a:extLst>
              <a:ext uri="{FF2B5EF4-FFF2-40B4-BE49-F238E27FC236}">
                <a16:creationId xmlns:a16="http://schemas.microsoft.com/office/drawing/2014/main" xmlns="" id="{A55AE682-0581-4BF6-BB71-17130C12F441}"/>
              </a:ext>
            </a:extLst>
          </p:cNvPr>
          <p:cNvGraphicFramePr>
            <a:graphicFrameLocks noGrp="1"/>
          </p:cNvGraphicFramePr>
          <p:nvPr>
            <p:extLst>
              <p:ext uri="{D42A27DB-BD31-4B8C-83A1-F6EECF244321}">
                <p14:modId xmlns:p14="http://schemas.microsoft.com/office/powerpoint/2010/main" val="3112385101"/>
              </p:ext>
            </p:extLst>
          </p:nvPr>
        </p:nvGraphicFramePr>
        <p:xfrm>
          <a:off x="639470" y="1506948"/>
          <a:ext cx="10440139" cy="4846663"/>
        </p:xfrm>
        <a:graphic>
          <a:graphicData uri="http://schemas.openxmlformats.org/drawingml/2006/table">
            <a:tbl>
              <a:tblPr firstRow="1" firstCol="1" bandRow="1">
                <a:tableStyleId>{5C22544A-7EE6-4342-B048-85BDC9FD1C3A}</a:tableStyleId>
              </a:tblPr>
              <a:tblGrid>
                <a:gridCol w="3477357">
                  <a:extLst>
                    <a:ext uri="{9D8B030D-6E8A-4147-A177-3AD203B41FA5}">
                      <a16:colId xmlns:a16="http://schemas.microsoft.com/office/drawing/2014/main" xmlns="" val="20000"/>
                    </a:ext>
                  </a:extLst>
                </a:gridCol>
                <a:gridCol w="2320390">
                  <a:extLst>
                    <a:ext uri="{9D8B030D-6E8A-4147-A177-3AD203B41FA5}">
                      <a16:colId xmlns:a16="http://schemas.microsoft.com/office/drawing/2014/main" xmlns="" val="20001"/>
                    </a:ext>
                  </a:extLst>
                </a:gridCol>
                <a:gridCol w="2320390">
                  <a:extLst>
                    <a:ext uri="{9D8B030D-6E8A-4147-A177-3AD203B41FA5}">
                      <a16:colId xmlns:a16="http://schemas.microsoft.com/office/drawing/2014/main" xmlns="" val="20002"/>
                    </a:ext>
                  </a:extLst>
                </a:gridCol>
                <a:gridCol w="2322002">
                  <a:extLst>
                    <a:ext uri="{9D8B030D-6E8A-4147-A177-3AD203B41FA5}">
                      <a16:colId xmlns:a16="http://schemas.microsoft.com/office/drawing/2014/main" xmlns="" val="20003"/>
                    </a:ext>
                  </a:extLst>
                </a:gridCol>
              </a:tblGrid>
              <a:tr h="570319">
                <a:tc>
                  <a:txBody>
                    <a:bodyPr/>
                    <a:lstStyle/>
                    <a:p>
                      <a:pPr marL="0" marR="0" algn="ctr">
                        <a:lnSpc>
                          <a:spcPct val="115000"/>
                        </a:lnSpc>
                        <a:spcBef>
                          <a:spcPts val="0"/>
                        </a:spcBef>
                        <a:spcAft>
                          <a:spcPts val="0"/>
                        </a:spcAft>
                      </a:pPr>
                      <a:r>
                        <a:rPr lang="es-GT" sz="2000" dirty="0">
                          <a:effectLst/>
                        </a:rPr>
                        <a:t>Adolescentes (19 en total)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28081" marR="128081" marT="0" marB="0">
                    <a:solidFill>
                      <a:schemeClr val="accent1">
                        <a:lumMod val="50000"/>
                      </a:schemeClr>
                    </a:solidFill>
                  </a:tcPr>
                </a:tc>
                <a:tc gridSpan="3">
                  <a:txBody>
                    <a:bodyPr/>
                    <a:lstStyle/>
                    <a:p>
                      <a:pPr marL="0" marR="0" algn="ctr">
                        <a:lnSpc>
                          <a:spcPct val="115000"/>
                        </a:lnSpc>
                        <a:spcBef>
                          <a:spcPts val="0"/>
                        </a:spcBef>
                        <a:spcAft>
                          <a:spcPts val="0"/>
                        </a:spcAft>
                      </a:pPr>
                      <a:r>
                        <a:rPr lang="es-GT" sz="2000" dirty="0">
                          <a:effectLst/>
                        </a:rPr>
                        <a:t>Madres (19 en total)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28081" marR="128081" marT="0" marB="0">
                    <a:solidFill>
                      <a:schemeClr val="accent1">
                        <a:lumMod val="5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2339976">
                <a:tc>
                  <a:txBody>
                    <a:bodyPr/>
                    <a:lstStyle/>
                    <a:p>
                      <a:pPr marL="342900" marR="0" lvl="0" indent="-342900">
                        <a:lnSpc>
                          <a:spcPct val="115000"/>
                        </a:lnSpc>
                        <a:spcBef>
                          <a:spcPts val="0"/>
                        </a:spcBef>
                        <a:spcAft>
                          <a:spcPts val="0"/>
                        </a:spcAft>
                        <a:buFont typeface="Symbol" panose="05050102010706020507" pitchFamily="18" charset="2"/>
                        <a:buChar char=""/>
                      </a:pPr>
                      <a:r>
                        <a:rPr lang="es-GT" sz="1800" b="0" dirty="0">
                          <a:solidFill>
                            <a:schemeClr val="tx1"/>
                          </a:solidFill>
                          <a:effectLst/>
                        </a:rPr>
                        <a:t>Mujeres comprendidas entre los 13 a 18 años. </a:t>
                      </a:r>
                      <a:endParaRPr lang="en-US" sz="2800" b="0" dirty="0">
                        <a:solidFill>
                          <a:schemeClr val="tx1"/>
                        </a:solidFill>
                        <a:effectLst/>
                      </a:endParaRPr>
                    </a:p>
                    <a:p>
                      <a:pPr marL="342900" marR="0" lvl="0" indent="-342900">
                        <a:lnSpc>
                          <a:spcPct val="115000"/>
                        </a:lnSpc>
                        <a:spcBef>
                          <a:spcPts val="0"/>
                        </a:spcBef>
                        <a:spcAft>
                          <a:spcPts val="0"/>
                        </a:spcAft>
                        <a:buFont typeface="Symbol" panose="05050102010706020507" pitchFamily="18" charset="2"/>
                        <a:buChar char=""/>
                      </a:pPr>
                      <a:r>
                        <a:rPr lang="es-GT" sz="1800" b="0" dirty="0">
                          <a:solidFill>
                            <a:schemeClr val="tx1"/>
                          </a:solidFill>
                          <a:effectLst/>
                        </a:rPr>
                        <a:t>Que no estén casadas o unidas. </a:t>
                      </a:r>
                      <a:endParaRPr lang="en-US" sz="2800" b="0" dirty="0">
                        <a:solidFill>
                          <a:schemeClr val="tx1"/>
                        </a:solidFill>
                        <a:effectLst/>
                      </a:endParaRPr>
                    </a:p>
                    <a:p>
                      <a:pPr marL="342900" marR="0" lvl="0" indent="-342900">
                        <a:lnSpc>
                          <a:spcPct val="115000"/>
                        </a:lnSpc>
                        <a:spcBef>
                          <a:spcPts val="0"/>
                        </a:spcBef>
                        <a:spcAft>
                          <a:spcPts val="0"/>
                        </a:spcAft>
                        <a:buFont typeface="Symbol" panose="05050102010706020507" pitchFamily="18" charset="2"/>
                        <a:buChar char=""/>
                      </a:pPr>
                      <a:r>
                        <a:rPr lang="es-GT" sz="1800" b="0" dirty="0">
                          <a:solidFill>
                            <a:schemeClr val="tx1"/>
                          </a:solidFill>
                          <a:effectLst/>
                        </a:rPr>
                        <a:t>Que no tengan hijos o estén embarazadas. </a:t>
                      </a:r>
                    </a:p>
                    <a:p>
                      <a:pPr marL="342900" marR="0" lvl="0" indent="-342900">
                        <a:lnSpc>
                          <a:spcPct val="115000"/>
                        </a:lnSpc>
                        <a:spcBef>
                          <a:spcPts val="0"/>
                        </a:spcBef>
                        <a:spcAft>
                          <a:spcPts val="0"/>
                        </a:spcAft>
                        <a:buFont typeface="Symbol" panose="05050102010706020507" pitchFamily="18" charset="2"/>
                        <a:buChar char=""/>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28081" marR="128081" marT="0" marB="0">
                    <a:solidFill>
                      <a:schemeClr val="accent4">
                        <a:lumMod val="20000"/>
                        <a:lumOff val="80000"/>
                      </a:schemeClr>
                    </a:solidFill>
                  </a:tcPr>
                </a:tc>
                <a:tc>
                  <a:txBody>
                    <a:bodyPr/>
                    <a:lstStyle/>
                    <a:p>
                      <a:pPr marL="0" marR="0">
                        <a:lnSpc>
                          <a:spcPct val="115000"/>
                        </a:lnSpc>
                        <a:spcBef>
                          <a:spcPts val="0"/>
                        </a:spcBef>
                        <a:spcAft>
                          <a:spcPts val="0"/>
                        </a:spcAft>
                      </a:pPr>
                      <a:r>
                        <a:rPr lang="es-GT" sz="1800" dirty="0">
                          <a:effectLst/>
                        </a:rPr>
                        <a:t>5 mujeres embarazadas.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28081" marR="128081" marT="0" marB="0">
                    <a:solidFill>
                      <a:schemeClr val="accent4">
                        <a:lumMod val="20000"/>
                        <a:lumOff val="80000"/>
                      </a:schemeClr>
                    </a:solidFill>
                  </a:tcPr>
                </a:tc>
                <a:tc>
                  <a:txBody>
                    <a:bodyPr/>
                    <a:lstStyle/>
                    <a:p>
                      <a:pPr marL="0" marR="0">
                        <a:lnSpc>
                          <a:spcPct val="115000"/>
                        </a:lnSpc>
                        <a:spcBef>
                          <a:spcPts val="0"/>
                        </a:spcBef>
                        <a:spcAft>
                          <a:spcPts val="0"/>
                        </a:spcAft>
                      </a:pPr>
                      <a:r>
                        <a:rPr lang="es-GT" sz="1800" dirty="0">
                          <a:effectLst/>
                        </a:rPr>
                        <a:t>7 madres con niños/as  menores de 6 meses.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28081" marR="128081" marT="0" marB="0">
                    <a:solidFill>
                      <a:schemeClr val="accent4">
                        <a:lumMod val="20000"/>
                        <a:lumOff val="80000"/>
                      </a:schemeClr>
                    </a:solidFill>
                  </a:tcPr>
                </a:tc>
                <a:tc>
                  <a:txBody>
                    <a:bodyPr/>
                    <a:lstStyle/>
                    <a:p>
                      <a:pPr marL="0" marR="0">
                        <a:lnSpc>
                          <a:spcPct val="115000"/>
                        </a:lnSpc>
                        <a:spcBef>
                          <a:spcPts val="0"/>
                        </a:spcBef>
                        <a:spcAft>
                          <a:spcPts val="0"/>
                        </a:spcAft>
                      </a:pPr>
                      <a:r>
                        <a:rPr lang="es-GT" sz="1800" dirty="0">
                          <a:effectLst/>
                        </a:rPr>
                        <a:t>7 madres con niños/as de 6 a </a:t>
                      </a:r>
                      <a:r>
                        <a:rPr lang="es-GT" sz="1800" dirty="0" smtClean="0">
                          <a:effectLst/>
                        </a:rPr>
                        <a:t>24 </a:t>
                      </a:r>
                      <a:r>
                        <a:rPr lang="es-GT" sz="1800" dirty="0">
                          <a:effectLst/>
                        </a:rPr>
                        <a:t>meses.</a:t>
                      </a:r>
                    </a:p>
                    <a:p>
                      <a:pPr marL="0" marR="0">
                        <a:lnSpc>
                          <a:spcPct val="115000"/>
                        </a:lnSpc>
                        <a:spcBef>
                          <a:spcPts val="0"/>
                        </a:spcBef>
                        <a:spcAft>
                          <a:spcPts val="0"/>
                        </a:spcAft>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s-GT"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28081" marR="128081" marT="0" marB="0">
                    <a:solidFill>
                      <a:schemeClr val="accent4">
                        <a:lumMod val="20000"/>
                        <a:lumOff val="80000"/>
                      </a:schemeClr>
                    </a:solidFill>
                  </a:tcPr>
                </a:tc>
                <a:extLst>
                  <a:ext uri="{0D108BD9-81ED-4DB2-BD59-A6C34878D82A}">
                    <a16:rowId xmlns:a16="http://schemas.microsoft.com/office/drawing/2014/main" xmlns="" val="10001"/>
                  </a:ext>
                </a:extLst>
              </a:tr>
            </a:tbl>
          </a:graphicData>
        </a:graphic>
      </p:graphicFrame>
      <p:pic>
        <p:nvPicPr>
          <p:cNvPr id="4" name="Picture 101">
            <a:extLst>
              <a:ext uri="{FF2B5EF4-FFF2-40B4-BE49-F238E27FC236}">
                <a16:creationId xmlns:a16="http://schemas.microsoft.com/office/drawing/2014/main" xmlns="" id="{AFAB0738-F45E-4806-BEF6-73B2A1D93E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69" y="4237042"/>
            <a:ext cx="1283290" cy="18053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2">
            <a:extLst>
              <a:ext uri="{FF2B5EF4-FFF2-40B4-BE49-F238E27FC236}">
                <a16:creationId xmlns:a16="http://schemas.microsoft.com/office/drawing/2014/main" xmlns="" id="{E8149ACC-8DD4-4DF7-B555-2DC03A67DB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4422" y="4290143"/>
            <a:ext cx="941857" cy="17372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3">
            <a:extLst>
              <a:ext uri="{FF2B5EF4-FFF2-40B4-BE49-F238E27FC236}">
                <a16:creationId xmlns:a16="http://schemas.microsoft.com/office/drawing/2014/main" xmlns="" id="{5554A878-8D8E-4A3B-9055-7DC67E683B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505" y="4213605"/>
            <a:ext cx="1159863" cy="18419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4">
            <a:extLst>
              <a:ext uri="{FF2B5EF4-FFF2-40B4-BE49-F238E27FC236}">
                <a16:creationId xmlns:a16="http://schemas.microsoft.com/office/drawing/2014/main" xmlns="" id="{8C6374DB-820B-4E04-AB08-BE66E4B78E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84994" y="4071177"/>
            <a:ext cx="1021772" cy="1860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8589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3918182-9CCA-E3A7-3347-AD885B208913}"/>
              </a:ext>
            </a:extLst>
          </p:cNvPr>
          <p:cNvSpPr>
            <a:spLocks noGrp="1"/>
          </p:cNvSpPr>
          <p:nvPr>
            <p:ph type="title"/>
          </p:nvPr>
        </p:nvSpPr>
        <p:spPr>
          <a:solidFill>
            <a:schemeClr val="accent4">
              <a:lumMod val="20000"/>
              <a:lumOff val="80000"/>
            </a:schemeClr>
          </a:solidFill>
        </p:spPr>
        <p:txBody>
          <a:bodyPr/>
          <a:lstStyle/>
          <a:p>
            <a:r>
              <a:rPr lang="es-GT" b="1" dirty="0">
                <a:solidFill>
                  <a:schemeClr val="accent5">
                    <a:lumMod val="75000"/>
                  </a:schemeClr>
                </a:solidFill>
              </a:rPr>
              <a:t>San Gaspar </a:t>
            </a:r>
            <a:r>
              <a:rPr lang="es-GT" b="1" dirty="0" err="1" smtClean="0">
                <a:solidFill>
                  <a:schemeClr val="accent5">
                    <a:lumMod val="75000"/>
                  </a:schemeClr>
                </a:solidFill>
              </a:rPr>
              <a:t>Ixil</a:t>
            </a:r>
            <a:r>
              <a:rPr lang="es-GT" b="1" dirty="0" smtClean="0">
                <a:solidFill>
                  <a:schemeClr val="accent5">
                    <a:lumMod val="75000"/>
                  </a:schemeClr>
                </a:solidFill>
              </a:rPr>
              <a:t>, Huehuetenango</a:t>
            </a:r>
            <a:endParaRPr lang="es-GT" b="1" dirty="0">
              <a:solidFill>
                <a:schemeClr val="accent5">
                  <a:lumMod val="75000"/>
                </a:schemeClr>
              </a:solidFill>
            </a:endParaRPr>
          </a:p>
        </p:txBody>
      </p:sp>
      <p:sp>
        <p:nvSpPr>
          <p:cNvPr id="3" name="Marcador de texto 2">
            <a:extLst>
              <a:ext uri="{FF2B5EF4-FFF2-40B4-BE49-F238E27FC236}">
                <a16:creationId xmlns="" xmlns:a16="http://schemas.microsoft.com/office/drawing/2014/main" id="{1083291A-61A6-8798-DD73-4AA964CDC6BC}"/>
              </a:ext>
            </a:extLst>
          </p:cNvPr>
          <p:cNvSpPr>
            <a:spLocks noGrp="1"/>
          </p:cNvSpPr>
          <p:nvPr>
            <p:ph type="body" idx="1"/>
          </p:nvPr>
        </p:nvSpPr>
        <p:spPr/>
        <p:txBody>
          <a:bodyPr>
            <a:normAutofit lnSpcReduction="10000"/>
          </a:bodyPr>
          <a:lstStyle/>
          <a:p>
            <a:endParaRPr lang="es-GT" dirty="0" smtClean="0"/>
          </a:p>
          <a:p>
            <a:pPr algn="just"/>
            <a:r>
              <a:rPr lang="es-GT" dirty="0" smtClean="0"/>
              <a:t>De las cinco comunidades, sólo El Arenal terminó su monitoreo comunitario en el segundo semestre de 2023 pero la presentación de resultados del monitoreo comunitario se realizó 2024</a:t>
            </a:r>
            <a:endParaRPr lang="es-GT" dirty="0"/>
          </a:p>
        </p:txBody>
      </p:sp>
    </p:spTree>
    <p:extLst>
      <p:ext uri="{BB962C8B-B14F-4D97-AF65-F5344CB8AC3E}">
        <p14:creationId xmlns:p14="http://schemas.microsoft.com/office/powerpoint/2010/main" val="29293904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257752" y="91142"/>
            <a:ext cx="8602685" cy="6444305"/>
          </a:xfrm>
          <a:prstGeom prst="rect">
            <a:avLst/>
          </a:prstGeom>
        </p:spPr>
      </p:pic>
    </p:spTree>
    <p:extLst>
      <p:ext uri="{BB962C8B-B14F-4D97-AF65-F5344CB8AC3E}">
        <p14:creationId xmlns:p14="http://schemas.microsoft.com/office/powerpoint/2010/main" val="35371132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t="2009"/>
          <a:stretch/>
        </p:blipFill>
        <p:spPr>
          <a:xfrm>
            <a:off x="1115759" y="93644"/>
            <a:ext cx="8961496" cy="6638656"/>
          </a:xfrm>
          <a:prstGeom prst="rect">
            <a:avLst/>
          </a:prstGeom>
        </p:spPr>
      </p:pic>
    </p:spTree>
    <p:extLst>
      <p:ext uri="{BB962C8B-B14F-4D97-AF65-F5344CB8AC3E}">
        <p14:creationId xmlns:p14="http://schemas.microsoft.com/office/powerpoint/2010/main" val="19027278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376857" y="72579"/>
            <a:ext cx="8851225" cy="6670333"/>
          </a:xfrm>
          <a:prstGeom prst="rect">
            <a:avLst/>
          </a:prstGeom>
        </p:spPr>
      </p:pic>
    </p:spTree>
    <p:extLst>
      <p:ext uri="{BB962C8B-B14F-4D97-AF65-F5344CB8AC3E}">
        <p14:creationId xmlns:p14="http://schemas.microsoft.com/office/powerpoint/2010/main" val="10656952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1890"/>
          <a:stretch/>
        </p:blipFill>
        <p:spPr>
          <a:xfrm>
            <a:off x="1541307" y="70751"/>
            <a:ext cx="8875312" cy="6685246"/>
          </a:xfrm>
          <a:prstGeom prst="rect">
            <a:avLst/>
          </a:prstGeom>
        </p:spPr>
      </p:pic>
    </p:spTree>
    <p:extLst>
      <p:ext uri="{BB962C8B-B14F-4D97-AF65-F5344CB8AC3E}">
        <p14:creationId xmlns:p14="http://schemas.microsoft.com/office/powerpoint/2010/main" val="2162985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t="2044"/>
          <a:stretch/>
        </p:blipFill>
        <p:spPr>
          <a:xfrm>
            <a:off x="1345242" y="137784"/>
            <a:ext cx="8892268" cy="6624142"/>
          </a:xfrm>
          <a:prstGeom prst="rect">
            <a:avLst/>
          </a:prstGeom>
        </p:spPr>
      </p:pic>
    </p:spTree>
    <p:extLst>
      <p:ext uri="{BB962C8B-B14F-4D97-AF65-F5344CB8AC3E}">
        <p14:creationId xmlns:p14="http://schemas.microsoft.com/office/powerpoint/2010/main" val="23172364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81000" y="1725723"/>
            <a:ext cx="11268075" cy="4785926"/>
          </a:xfrm>
          <a:prstGeom prst="rect">
            <a:avLst/>
          </a:prstGeom>
          <a:noFill/>
          <a:ln>
            <a:solidFill>
              <a:schemeClr val="accent4">
                <a:lumMod val="75000"/>
              </a:schemeClr>
            </a:solidFill>
          </a:ln>
        </p:spPr>
        <p:txBody>
          <a:bodyPr wrap="square" rtlCol="0">
            <a:spAutoFit/>
          </a:bodyPr>
          <a:lstStyle/>
          <a:p>
            <a:pPr algn="just"/>
            <a:endParaRPr lang="es-MX" sz="2000" dirty="0" smtClean="0"/>
          </a:p>
          <a:p>
            <a:pPr marL="342900" indent="-342900" algn="just">
              <a:buFont typeface="Arial" panose="020B0604020202020204" pitchFamily="34" charset="0"/>
              <a:buChar char="•"/>
            </a:pPr>
            <a:r>
              <a:rPr lang="es-MX" sz="1900" dirty="0"/>
              <a:t>L</a:t>
            </a:r>
            <a:r>
              <a:rPr lang="es-MX" sz="1900" dirty="0" smtClean="0"/>
              <a:t>as madres saben que son importantes los controles prenatales, sin embargo no asisten a los servicios de salud. </a:t>
            </a:r>
          </a:p>
          <a:p>
            <a:pPr marL="342900" indent="-342900" algn="just">
              <a:buFont typeface="Arial" panose="020B0604020202020204" pitchFamily="34" charset="0"/>
              <a:buChar char="•"/>
            </a:pPr>
            <a:r>
              <a:rPr lang="es-MX" sz="1900" dirty="0" smtClean="0"/>
              <a:t>Desconocen los beneficios de la lactancia materna exclusiva pero la ponen en práctica,</a:t>
            </a:r>
          </a:p>
          <a:p>
            <a:pPr marL="342900" indent="-342900" algn="just">
              <a:buFont typeface="Arial" panose="020B0604020202020204" pitchFamily="34" charset="0"/>
              <a:buChar char="•"/>
            </a:pPr>
            <a:r>
              <a:rPr lang="es-MX" sz="1900" dirty="0"/>
              <a:t>L</a:t>
            </a:r>
            <a:r>
              <a:rPr lang="es-MX" sz="1900" dirty="0" smtClean="0"/>
              <a:t>levan a sus hijos a los servicios de salud para su monitoreo del crecimiento y vacunas. </a:t>
            </a:r>
          </a:p>
          <a:p>
            <a:pPr marL="342900" indent="-342900" algn="just">
              <a:buFont typeface="Arial" panose="020B0604020202020204" pitchFamily="34" charset="0"/>
              <a:buChar char="•"/>
            </a:pPr>
            <a:r>
              <a:rPr lang="es-MX" sz="1900" dirty="0" smtClean="0"/>
              <a:t>Conocen la importancia de la alimentación complementaria oportuna y nutritiva pero no la ponen en práctica, a pesar que conocen los micronutrientes no se los dan a los niños. </a:t>
            </a:r>
          </a:p>
          <a:p>
            <a:pPr marL="342900" indent="-342900" algn="just">
              <a:buFont typeface="Arial" panose="020B0604020202020204" pitchFamily="34" charset="0"/>
              <a:buChar char="•"/>
            </a:pPr>
            <a:r>
              <a:rPr lang="es-MX" sz="1900" dirty="0" smtClean="0"/>
              <a:t>Las adolescentes desconocen lo relacionado a la atención prenatal, alimentación complementaria y micronutrientes.</a:t>
            </a:r>
          </a:p>
          <a:p>
            <a:pPr marL="342900" indent="-342900" algn="just">
              <a:buFont typeface="Arial" panose="020B0604020202020204" pitchFamily="34" charset="0"/>
              <a:buChar char="•"/>
            </a:pPr>
            <a:r>
              <a:rPr lang="es-MX" sz="1900" dirty="0" smtClean="0"/>
              <a:t>En higiene básica tanto las adolescentes como las madres reconocen el beneficio pero sólo las madres lo practican, saben que el agua contaminada puede ser vehículo de enfermedades.</a:t>
            </a:r>
          </a:p>
          <a:p>
            <a:pPr marL="342900" indent="-342900" algn="just">
              <a:buFont typeface="Arial" panose="020B0604020202020204" pitchFamily="34" charset="0"/>
              <a:buChar char="•"/>
            </a:pPr>
            <a:r>
              <a:rPr lang="es-MX" sz="1900" dirty="0"/>
              <a:t>H</a:t>
            </a:r>
            <a:r>
              <a:rPr lang="es-MX" sz="1900" dirty="0" smtClean="0"/>
              <a:t>ay una actitud positiva hacia la purificación del agua por parte de las madres, sin embargo por parte de las adolescentes no es conocido el tema ni tampoco lo practican. En saneamiento ambiental, tanto las madres como las adolescentes no lo practican y tampoco hay una actitud positiva hacia el tema.</a:t>
            </a:r>
          </a:p>
          <a:p>
            <a:pPr marL="342900" indent="-342900" algn="just">
              <a:buFont typeface="Arial" panose="020B0604020202020204" pitchFamily="34" charset="0"/>
              <a:buChar char="•"/>
            </a:pPr>
            <a:r>
              <a:rPr lang="es-MX" sz="1900" dirty="0" smtClean="0"/>
              <a:t>Desconocen totalmente el tema de discapacidad y hay una actitud positiva a corregir a los niños sin castigos físicos ni verbales.</a:t>
            </a:r>
          </a:p>
        </p:txBody>
      </p:sp>
      <p:sp>
        <p:nvSpPr>
          <p:cNvPr id="3" name="CuadroTexto 2"/>
          <p:cNvSpPr txBox="1"/>
          <p:nvPr/>
        </p:nvSpPr>
        <p:spPr>
          <a:xfrm>
            <a:off x="381000" y="676275"/>
            <a:ext cx="11268076" cy="707886"/>
          </a:xfrm>
          <a:prstGeom prst="rect">
            <a:avLst/>
          </a:prstGeom>
          <a:noFill/>
        </p:spPr>
        <p:txBody>
          <a:bodyPr wrap="square" rtlCol="0">
            <a:spAutoFit/>
          </a:bodyPr>
          <a:lstStyle/>
          <a:p>
            <a:r>
              <a:rPr lang="es-MX" sz="4000" b="1" dirty="0" smtClean="0">
                <a:solidFill>
                  <a:schemeClr val="accent4">
                    <a:lumMod val="50000"/>
                  </a:schemeClr>
                </a:solidFill>
              </a:rPr>
              <a:t>Hallazgos en las comunidades:</a:t>
            </a:r>
            <a:endParaRPr lang="es-GT" sz="4000" b="1" dirty="0">
              <a:solidFill>
                <a:schemeClr val="accent4">
                  <a:lumMod val="50000"/>
                </a:schemeClr>
              </a:solidFill>
            </a:endParaRPr>
          </a:p>
        </p:txBody>
      </p:sp>
    </p:spTree>
    <p:extLst>
      <p:ext uri="{BB962C8B-B14F-4D97-AF65-F5344CB8AC3E}">
        <p14:creationId xmlns:p14="http://schemas.microsoft.com/office/powerpoint/2010/main" val="3660993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76692" y="1321843"/>
            <a:ext cx="10303497" cy="4401205"/>
          </a:xfrm>
          <a:prstGeom prst="rect">
            <a:avLst/>
          </a:prstGeom>
          <a:noFill/>
          <a:ln>
            <a:solidFill>
              <a:schemeClr val="accent4">
                <a:lumMod val="75000"/>
              </a:schemeClr>
            </a:solidFill>
          </a:ln>
        </p:spPr>
        <p:txBody>
          <a:bodyPr wrap="square" rtlCol="0">
            <a:spAutoFit/>
          </a:bodyPr>
          <a:lstStyle/>
          <a:p>
            <a:pPr algn="just"/>
            <a:r>
              <a:rPr lang="es-MX" sz="2000" dirty="0" smtClean="0"/>
              <a:t>1. Según las respuestas de las adolescentes y madres entrevistadas, las comunidades necesitan refuerzo en los indicadores siguientes:</a:t>
            </a:r>
          </a:p>
          <a:p>
            <a:pPr marL="285750" indent="-285750" algn="just">
              <a:buFont typeface="Arial" panose="020B0604020202020204" pitchFamily="34" charset="0"/>
              <a:buChar char="•"/>
            </a:pPr>
            <a:r>
              <a:rPr lang="es-MX" sz="2000" dirty="0" smtClean="0"/>
              <a:t>Atención prenatal</a:t>
            </a:r>
          </a:p>
          <a:p>
            <a:pPr marL="285750" indent="-285750" algn="just">
              <a:buFont typeface="Arial" panose="020B0604020202020204" pitchFamily="34" charset="0"/>
              <a:buChar char="•"/>
            </a:pPr>
            <a:r>
              <a:rPr lang="es-MX" sz="2000" dirty="0" smtClean="0"/>
              <a:t>Lactancia Materna </a:t>
            </a:r>
          </a:p>
          <a:p>
            <a:pPr marL="285750" indent="-285750" algn="just">
              <a:buFont typeface="Arial" panose="020B0604020202020204" pitchFamily="34" charset="0"/>
              <a:buChar char="•"/>
            </a:pPr>
            <a:r>
              <a:rPr lang="es-MX" sz="2000" dirty="0" smtClean="0"/>
              <a:t>Alimentación complementaria</a:t>
            </a:r>
          </a:p>
          <a:p>
            <a:pPr marL="285750" indent="-285750" algn="just">
              <a:buFont typeface="Arial" panose="020B0604020202020204" pitchFamily="34" charset="0"/>
              <a:buChar char="•"/>
            </a:pPr>
            <a:r>
              <a:rPr lang="es-MX" sz="2000" dirty="0" smtClean="0"/>
              <a:t>Micronutrientes</a:t>
            </a:r>
          </a:p>
          <a:p>
            <a:pPr marL="285750" indent="-285750" algn="just">
              <a:buFont typeface="Arial" panose="020B0604020202020204" pitchFamily="34" charset="0"/>
              <a:buChar char="•"/>
            </a:pPr>
            <a:r>
              <a:rPr lang="es-MX" sz="2000" dirty="0" smtClean="0"/>
              <a:t>Higiene Básica</a:t>
            </a:r>
          </a:p>
          <a:p>
            <a:pPr marL="285750" indent="-285750" algn="just">
              <a:buFont typeface="Arial" panose="020B0604020202020204" pitchFamily="34" charset="0"/>
              <a:buChar char="•"/>
            </a:pPr>
            <a:r>
              <a:rPr lang="es-MX" sz="2000" dirty="0" smtClean="0"/>
              <a:t>Discapacidad</a:t>
            </a:r>
          </a:p>
          <a:p>
            <a:pPr marL="285750" indent="-285750" algn="just">
              <a:buFont typeface="Arial" panose="020B0604020202020204" pitchFamily="34" charset="0"/>
              <a:buChar char="•"/>
            </a:pPr>
            <a:r>
              <a:rPr lang="es-MX" sz="2000" dirty="0" smtClean="0"/>
              <a:t>Purificación del agua</a:t>
            </a:r>
          </a:p>
          <a:p>
            <a:pPr marL="285750" indent="-285750" algn="just">
              <a:buFont typeface="Arial" panose="020B0604020202020204" pitchFamily="34" charset="0"/>
              <a:buChar char="•"/>
            </a:pPr>
            <a:r>
              <a:rPr lang="es-MX" sz="2000" dirty="0" smtClean="0"/>
              <a:t>Saneamiento ambiental</a:t>
            </a:r>
          </a:p>
          <a:p>
            <a:pPr marL="285750" indent="-285750" algn="just">
              <a:buFont typeface="Arial" panose="020B0604020202020204" pitchFamily="34" charset="0"/>
              <a:buChar char="•"/>
            </a:pPr>
            <a:r>
              <a:rPr lang="es-MX" sz="2000" dirty="0" smtClean="0"/>
              <a:t>Prevención de la violencia contra la niñez </a:t>
            </a:r>
            <a:endParaRPr lang="es-GT" sz="2000" dirty="0"/>
          </a:p>
          <a:p>
            <a:pPr algn="just"/>
            <a:r>
              <a:rPr lang="es-MX" sz="2000" dirty="0" smtClean="0"/>
              <a:t>2. De las cinco comunidades del municipio, El Arenal, </a:t>
            </a:r>
            <a:r>
              <a:rPr lang="es-MX" sz="2000" dirty="0" err="1" smtClean="0"/>
              <a:t>Tuiloj</a:t>
            </a:r>
            <a:r>
              <a:rPr lang="es-MX" sz="2000" dirty="0" smtClean="0"/>
              <a:t> y </a:t>
            </a:r>
            <a:r>
              <a:rPr lang="es-MX" sz="2000" dirty="0" err="1" smtClean="0"/>
              <a:t>Chacpanse</a:t>
            </a:r>
            <a:r>
              <a:rPr lang="es-MX" sz="2000" dirty="0" smtClean="0"/>
              <a:t> mostraron que el indicador agua y enfermedades no necesita refuerzo.</a:t>
            </a:r>
          </a:p>
          <a:p>
            <a:pPr algn="just"/>
            <a:r>
              <a:rPr lang="es-MX" sz="2000" dirty="0" smtClean="0"/>
              <a:t>3. El indicador de control pediátrico necesita refuerzo en las comunidades de </a:t>
            </a:r>
            <a:r>
              <a:rPr lang="es-MX" sz="2000" dirty="0" err="1" smtClean="0"/>
              <a:t>Chanxac</a:t>
            </a:r>
            <a:r>
              <a:rPr lang="es-MX" sz="2000" dirty="0" smtClean="0"/>
              <a:t> y </a:t>
            </a:r>
            <a:r>
              <a:rPr lang="es-MX" sz="2000" dirty="0" err="1" smtClean="0"/>
              <a:t>Tuiloj</a:t>
            </a:r>
            <a:r>
              <a:rPr lang="es-MX" sz="2000" dirty="0"/>
              <a:t>.</a:t>
            </a:r>
            <a:endParaRPr lang="es-MX" sz="2000" dirty="0" smtClean="0"/>
          </a:p>
        </p:txBody>
      </p:sp>
      <p:sp>
        <p:nvSpPr>
          <p:cNvPr id="3" name="CuadroTexto 2"/>
          <p:cNvSpPr txBox="1"/>
          <p:nvPr/>
        </p:nvSpPr>
        <p:spPr>
          <a:xfrm>
            <a:off x="1216058" y="565608"/>
            <a:ext cx="3799002" cy="646331"/>
          </a:xfrm>
          <a:prstGeom prst="rect">
            <a:avLst/>
          </a:prstGeom>
          <a:noFill/>
        </p:spPr>
        <p:txBody>
          <a:bodyPr wrap="square" rtlCol="0">
            <a:spAutoFit/>
          </a:bodyPr>
          <a:lstStyle/>
          <a:p>
            <a:r>
              <a:rPr lang="es-MX" sz="3600" b="1" dirty="0" smtClean="0">
                <a:solidFill>
                  <a:schemeClr val="accent4">
                    <a:lumMod val="50000"/>
                  </a:schemeClr>
                </a:solidFill>
              </a:rPr>
              <a:t>Conclusiones</a:t>
            </a:r>
            <a:endParaRPr lang="es-GT" sz="3600" b="1" dirty="0">
              <a:solidFill>
                <a:schemeClr val="accent4">
                  <a:lumMod val="50000"/>
                </a:schemeClr>
              </a:solidFill>
            </a:endParaRPr>
          </a:p>
        </p:txBody>
      </p:sp>
    </p:spTree>
    <p:extLst>
      <p:ext uri="{BB962C8B-B14F-4D97-AF65-F5344CB8AC3E}">
        <p14:creationId xmlns:p14="http://schemas.microsoft.com/office/powerpoint/2010/main" val="563845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b="1" dirty="0">
                <a:solidFill>
                  <a:schemeClr val="accent1">
                    <a:lumMod val="75000"/>
                  </a:schemeClr>
                </a:solidFill>
              </a:rPr>
              <a:t>Santiago </a:t>
            </a:r>
            <a:r>
              <a:rPr lang="es-MX" b="1" dirty="0" smtClean="0">
                <a:solidFill>
                  <a:schemeClr val="accent1">
                    <a:lumMod val="75000"/>
                  </a:schemeClr>
                </a:solidFill>
              </a:rPr>
              <a:t>Chimaltenango, Huehuetenango</a:t>
            </a:r>
            <a:endParaRPr lang="es-GT" b="1" dirty="0">
              <a:solidFill>
                <a:schemeClr val="accent1">
                  <a:lumMod val="75000"/>
                </a:schemeClr>
              </a:solidFill>
            </a:endParaRPr>
          </a:p>
        </p:txBody>
      </p:sp>
      <p:sp>
        <p:nvSpPr>
          <p:cNvPr id="3" name="Marcador de texto 2"/>
          <p:cNvSpPr>
            <a:spLocks noGrp="1"/>
          </p:cNvSpPr>
          <p:nvPr>
            <p:ph type="body" idx="1"/>
          </p:nvPr>
        </p:nvSpPr>
        <p:spPr/>
        <p:txBody>
          <a:bodyPr/>
          <a:lstStyle/>
          <a:p>
            <a:endParaRPr lang="es-GT" dirty="0"/>
          </a:p>
        </p:txBody>
      </p:sp>
    </p:spTree>
    <p:extLst>
      <p:ext uri="{BB962C8B-B14F-4D97-AF65-F5344CB8AC3E}">
        <p14:creationId xmlns:p14="http://schemas.microsoft.com/office/powerpoint/2010/main" val="3486308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379766" y="169609"/>
            <a:ext cx="8914304" cy="6688391"/>
          </a:xfrm>
          <a:prstGeom prst="rect">
            <a:avLst/>
          </a:prstGeom>
        </p:spPr>
      </p:pic>
    </p:spTree>
    <p:extLst>
      <p:ext uri="{BB962C8B-B14F-4D97-AF65-F5344CB8AC3E}">
        <p14:creationId xmlns:p14="http://schemas.microsoft.com/office/powerpoint/2010/main" val="2887576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81000" y="1725723"/>
            <a:ext cx="11268075" cy="3616375"/>
          </a:xfrm>
          <a:prstGeom prst="rect">
            <a:avLst/>
          </a:prstGeom>
          <a:noFill/>
          <a:ln>
            <a:solidFill>
              <a:schemeClr val="accent4">
                <a:lumMod val="75000"/>
              </a:schemeClr>
            </a:solidFill>
          </a:ln>
        </p:spPr>
        <p:txBody>
          <a:bodyPr wrap="square" rtlCol="0">
            <a:spAutoFit/>
          </a:bodyPr>
          <a:lstStyle/>
          <a:p>
            <a:pPr algn="just"/>
            <a:endParaRPr lang="es-MX" sz="2000" dirty="0" smtClean="0"/>
          </a:p>
          <a:p>
            <a:pPr marL="342900" indent="-342900" algn="just">
              <a:buFont typeface="Arial" panose="020B0604020202020204" pitchFamily="34" charset="0"/>
              <a:buChar char="•"/>
            </a:pPr>
            <a:r>
              <a:rPr lang="es-MX" sz="1900" dirty="0"/>
              <a:t>L</a:t>
            </a:r>
            <a:r>
              <a:rPr lang="es-MX" sz="1900" dirty="0" smtClean="0"/>
              <a:t>as madres no conocen la importancia de los controles prenatales y no buscan la atención prenatal en los servicios de salud </a:t>
            </a:r>
          </a:p>
          <a:p>
            <a:pPr marL="342900" indent="-342900" algn="just">
              <a:buFont typeface="Arial" panose="020B0604020202020204" pitchFamily="34" charset="0"/>
              <a:buChar char="•"/>
            </a:pPr>
            <a:r>
              <a:rPr lang="es-MX" sz="1900" dirty="0" smtClean="0"/>
              <a:t>Desconocen los beneficios de la lactancia materna y no practican la exclusividad de la lactancia materna</a:t>
            </a:r>
          </a:p>
          <a:p>
            <a:pPr marL="342900" indent="-342900" algn="just">
              <a:buFont typeface="Arial" panose="020B0604020202020204" pitchFamily="34" charset="0"/>
              <a:buChar char="•"/>
            </a:pPr>
            <a:r>
              <a:rPr lang="es-MX" sz="1900" dirty="0" smtClean="0"/>
              <a:t>No llevan a sus hijos a los servicios de salud para monitoreo del crecimiento. </a:t>
            </a:r>
          </a:p>
          <a:p>
            <a:pPr marL="342900" indent="-342900" algn="just">
              <a:buFont typeface="Arial" panose="020B0604020202020204" pitchFamily="34" charset="0"/>
              <a:buChar char="•"/>
            </a:pPr>
            <a:r>
              <a:rPr lang="es-MX" sz="1900" dirty="0" smtClean="0"/>
              <a:t>No conocen ni implementan la alimentación complementaria oportuna y nutritiva</a:t>
            </a:r>
          </a:p>
          <a:p>
            <a:pPr marL="342900" indent="-342900" algn="just">
              <a:buFont typeface="Arial" panose="020B0604020202020204" pitchFamily="34" charset="0"/>
              <a:buChar char="•"/>
            </a:pPr>
            <a:r>
              <a:rPr lang="es-MX" sz="1900" dirty="0" smtClean="0"/>
              <a:t>Las adolescentes desconocen lo relacionado a la atención prenatal, alimentación complementaria y micronutrientes, así como higiene básica, saneamiento ambiental, discapacidad y prevención de violencia contra la niñez. Similar situación se reporta para las madres de familia entrevistadas. Sin embargo, dan los micronutrientes a los niños. </a:t>
            </a:r>
          </a:p>
          <a:p>
            <a:pPr marL="342900" indent="-342900" algn="just">
              <a:buFont typeface="Arial" panose="020B0604020202020204" pitchFamily="34" charset="0"/>
              <a:buChar char="•"/>
            </a:pPr>
            <a:r>
              <a:rPr lang="es-MX" sz="1900" dirty="0" smtClean="0"/>
              <a:t>Tanto las adolescentes como las madres tienen una actitud positiva hacia la purificación del agua pero no lo practican.</a:t>
            </a:r>
          </a:p>
        </p:txBody>
      </p:sp>
      <p:sp>
        <p:nvSpPr>
          <p:cNvPr id="3" name="CuadroTexto 2"/>
          <p:cNvSpPr txBox="1"/>
          <p:nvPr/>
        </p:nvSpPr>
        <p:spPr>
          <a:xfrm>
            <a:off x="381000" y="676275"/>
            <a:ext cx="11268076" cy="707886"/>
          </a:xfrm>
          <a:prstGeom prst="rect">
            <a:avLst/>
          </a:prstGeom>
          <a:noFill/>
        </p:spPr>
        <p:txBody>
          <a:bodyPr wrap="square" rtlCol="0">
            <a:spAutoFit/>
          </a:bodyPr>
          <a:lstStyle/>
          <a:p>
            <a:r>
              <a:rPr lang="es-MX" sz="4000" b="1" dirty="0" smtClean="0">
                <a:solidFill>
                  <a:schemeClr val="accent4">
                    <a:lumMod val="50000"/>
                  </a:schemeClr>
                </a:solidFill>
              </a:rPr>
              <a:t>Hallazgos en la comunidad:</a:t>
            </a:r>
            <a:endParaRPr lang="es-GT" sz="4000" b="1" dirty="0">
              <a:solidFill>
                <a:schemeClr val="accent4">
                  <a:lumMod val="50000"/>
                </a:schemeClr>
              </a:solidFill>
            </a:endParaRPr>
          </a:p>
        </p:txBody>
      </p:sp>
    </p:spTree>
    <p:extLst>
      <p:ext uri="{BB962C8B-B14F-4D97-AF65-F5344CB8AC3E}">
        <p14:creationId xmlns:p14="http://schemas.microsoft.com/office/powerpoint/2010/main" val="5403475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76692" y="1321843"/>
            <a:ext cx="10303497" cy="3785652"/>
          </a:xfrm>
          <a:prstGeom prst="rect">
            <a:avLst/>
          </a:prstGeom>
          <a:noFill/>
          <a:ln>
            <a:solidFill>
              <a:schemeClr val="accent4">
                <a:lumMod val="75000"/>
              </a:schemeClr>
            </a:solidFill>
          </a:ln>
        </p:spPr>
        <p:txBody>
          <a:bodyPr wrap="square" rtlCol="0">
            <a:spAutoFit/>
          </a:bodyPr>
          <a:lstStyle/>
          <a:p>
            <a:pPr algn="just"/>
            <a:r>
              <a:rPr lang="es-MX" sz="2000" dirty="0" smtClean="0"/>
              <a:t>1. Según las respuestas de las adolescentes y madres entrevistadas, la comunidad necesita refuerzo en los indicadores siguientes:</a:t>
            </a:r>
          </a:p>
          <a:p>
            <a:pPr marL="285750" indent="-285750" algn="just">
              <a:buFont typeface="Arial" panose="020B0604020202020204" pitchFamily="34" charset="0"/>
              <a:buChar char="•"/>
            </a:pPr>
            <a:r>
              <a:rPr lang="es-MX" sz="2000" dirty="0" smtClean="0"/>
              <a:t>Atención prenatal</a:t>
            </a:r>
          </a:p>
          <a:p>
            <a:pPr marL="285750" indent="-285750" algn="just">
              <a:buFont typeface="Arial" panose="020B0604020202020204" pitchFamily="34" charset="0"/>
              <a:buChar char="•"/>
            </a:pPr>
            <a:r>
              <a:rPr lang="es-MX" sz="2000" dirty="0" smtClean="0"/>
              <a:t>Lactancia Materna </a:t>
            </a:r>
          </a:p>
          <a:p>
            <a:pPr marL="285750" indent="-285750" algn="just">
              <a:buFont typeface="Arial" panose="020B0604020202020204" pitchFamily="34" charset="0"/>
              <a:buChar char="•"/>
            </a:pPr>
            <a:r>
              <a:rPr lang="es-MX" sz="2000" dirty="0" smtClean="0"/>
              <a:t>Alimentación complementaria</a:t>
            </a:r>
          </a:p>
          <a:p>
            <a:pPr marL="285750" indent="-285750" algn="just">
              <a:buFont typeface="Arial" panose="020B0604020202020204" pitchFamily="34" charset="0"/>
              <a:buChar char="•"/>
            </a:pPr>
            <a:r>
              <a:rPr lang="es-MX" sz="2000" dirty="0" smtClean="0"/>
              <a:t>Micronutrientes</a:t>
            </a:r>
          </a:p>
          <a:p>
            <a:pPr marL="285750" indent="-285750" algn="just">
              <a:buFont typeface="Arial" panose="020B0604020202020204" pitchFamily="34" charset="0"/>
              <a:buChar char="•"/>
            </a:pPr>
            <a:r>
              <a:rPr lang="es-MX" sz="2000" dirty="0" smtClean="0"/>
              <a:t>Higiene Básica</a:t>
            </a:r>
          </a:p>
          <a:p>
            <a:pPr marL="285750" indent="-285750" algn="just">
              <a:buFont typeface="Arial" panose="020B0604020202020204" pitchFamily="34" charset="0"/>
              <a:buChar char="•"/>
            </a:pPr>
            <a:r>
              <a:rPr lang="es-MX" sz="2000" dirty="0" smtClean="0"/>
              <a:t>Discapacidad</a:t>
            </a:r>
          </a:p>
          <a:p>
            <a:pPr marL="285750" indent="-285750" algn="just">
              <a:buFont typeface="Arial" panose="020B0604020202020204" pitchFamily="34" charset="0"/>
              <a:buChar char="•"/>
            </a:pPr>
            <a:r>
              <a:rPr lang="es-MX" sz="2000" dirty="0" smtClean="0"/>
              <a:t>Purificación del agua</a:t>
            </a:r>
          </a:p>
          <a:p>
            <a:pPr marL="285750" indent="-285750" algn="just">
              <a:buFont typeface="Arial" panose="020B0604020202020204" pitchFamily="34" charset="0"/>
              <a:buChar char="•"/>
            </a:pPr>
            <a:r>
              <a:rPr lang="es-MX" sz="2000" dirty="0" smtClean="0"/>
              <a:t>Saneamiento ambiental</a:t>
            </a:r>
          </a:p>
          <a:p>
            <a:pPr marL="285750" indent="-285750" algn="just">
              <a:buFont typeface="Arial" panose="020B0604020202020204" pitchFamily="34" charset="0"/>
              <a:buChar char="•"/>
            </a:pPr>
            <a:r>
              <a:rPr lang="es-MX" sz="2000" dirty="0" smtClean="0"/>
              <a:t>Prevención de la violencia contra la niñez </a:t>
            </a:r>
            <a:endParaRPr lang="es-GT" sz="2000" dirty="0"/>
          </a:p>
          <a:p>
            <a:pPr algn="just"/>
            <a:r>
              <a:rPr lang="es-MX" sz="2000" dirty="0" smtClean="0"/>
              <a:t>2. La comunidad muestra que el indicador de agua y </a:t>
            </a:r>
            <a:r>
              <a:rPr lang="es-MX" sz="2000" dirty="0" err="1" smtClean="0"/>
              <a:t>enfermerdades</a:t>
            </a:r>
            <a:r>
              <a:rPr lang="es-MX" sz="2000" dirty="0" smtClean="0"/>
              <a:t> no necesita refuerzo. </a:t>
            </a:r>
          </a:p>
        </p:txBody>
      </p:sp>
      <p:sp>
        <p:nvSpPr>
          <p:cNvPr id="3" name="CuadroTexto 2"/>
          <p:cNvSpPr txBox="1"/>
          <p:nvPr/>
        </p:nvSpPr>
        <p:spPr>
          <a:xfrm>
            <a:off x="1216058" y="565608"/>
            <a:ext cx="3799002" cy="646331"/>
          </a:xfrm>
          <a:prstGeom prst="rect">
            <a:avLst/>
          </a:prstGeom>
          <a:noFill/>
        </p:spPr>
        <p:txBody>
          <a:bodyPr wrap="square" rtlCol="0">
            <a:spAutoFit/>
          </a:bodyPr>
          <a:lstStyle/>
          <a:p>
            <a:r>
              <a:rPr lang="es-MX" sz="3600" b="1" dirty="0" smtClean="0">
                <a:solidFill>
                  <a:schemeClr val="accent4">
                    <a:lumMod val="50000"/>
                  </a:schemeClr>
                </a:solidFill>
              </a:rPr>
              <a:t>Conclusiones</a:t>
            </a:r>
            <a:endParaRPr lang="es-GT" sz="3600" b="1" dirty="0">
              <a:solidFill>
                <a:schemeClr val="accent4">
                  <a:lumMod val="50000"/>
                </a:schemeClr>
              </a:solidFill>
            </a:endParaRPr>
          </a:p>
        </p:txBody>
      </p:sp>
    </p:spTree>
    <p:extLst>
      <p:ext uri="{BB962C8B-B14F-4D97-AF65-F5344CB8AC3E}">
        <p14:creationId xmlns:p14="http://schemas.microsoft.com/office/powerpoint/2010/main" val="1346084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b="1" dirty="0" smtClean="0">
                <a:solidFill>
                  <a:schemeClr val="accent1">
                    <a:lumMod val="75000"/>
                  </a:schemeClr>
                </a:solidFill>
              </a:rPr>
              <a:t>Colotenango, Huehuetenango</a:t>
            </a:r>
            <a:endParaRPr lang="es-GT" b="1" dirty="0">
              <a:solidFill>
                <a:schemeClr val="accent1">
                  <a:lumMod val="75000"/>
                </a:schemeClr>
              </a:solidFill>
            </a:endParaRPr>
          </a:p>
        </p:txBody>
      </p:sp>
      <p:sp>
        <p:nvSpPr>
          <p:cNvPr id="3" name="Marcador de texto 2"/>
          <p:cNvSpPr>
            <a:spLocks noGrp="1"/>
          </p:cNvSpPr>
          <p:nvPr>
            <p:ph type="body" idx="1"/>
          </p:nvPr>
        </p:nvSpPr>
        <p:spPr/>
        <p:txBody>
          <a:bodyPr/>
          <a:lstStyle/>
          <a:p>
            <a:endParaRPr lang="es-GT" dirty="0"/>
          </a:p>
        </p:txBody>
      </p:sp>
    </p:spTree>
    <p:extLst>
      <p:ext uri="{BB962C8B-B14F-4D97-AF65-F5344CB8AC3E}">
        <p14:creationId xmlns:p14="http://schemas.microsoft.com/office/powerpoint/2010/main" val="30193762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2308"/>
          <a:stretch/>
        </p:blipFill>
        <p:spPr>
          <a:xfrm>
            <a:off x="1394854" y="86528"/>
            <a:ext cx="8710680" cy="6538043"/>
          </a:xfrm>
          <a:prstGeom prst="rect">
            <a:avLst/>
          </a:prstGeom>
        </p:spPr>
      </p:pic>
    </p:spTree>
    <p:extLst>
      <p:ext uri="{BB962C8B-B14F-4D97-AF65-F5344CB8AC3E}">
        <p14:creationId xmlns:p14="http://schemas.microsoft.com/office/powerpoint/2010/main" val="17518766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81000" y="1725723"/>
            <a:ext cx="11268075" cy="3908762"/>
          </a:xfrm>
          <a:prstGeom prst="rect">
            <a:avLst/>
          </a:prstGeom>
          <a:noFill/>
          <a:ln>
            <a:solidFill>
              <a:schemeClr val="accent4">
                <a:lumMod val="75000"/>
              </a:schemeClr>
            </a:solidFill>
          </a:ln>
        </p:spPr>
        <p:txBody>
          <a:bodyPr wrap="square" rtlCol="0">
            <a:spAutoFit/>
          </a:bodyPr>
          <a:lstStyle/>
          <a:p>
            <a:pPr algn="just"/>
            <a:endParaRPr lang="es-MX" sz="2000" dirty="0" smtClean="0"/>
          </a:p>
          <a:p>
            <a:pPr marL="342900" indent="-342900" algn="just">
              <a:buFont typeface="Arial" panose="020B0604020202020204" pitchFamily="34" charset="0"/>
              <a:buChar char="•"/>
            </a:pPr>
            <a:r>
              <a:rPr lang="es-MX" sz="1900" dirty="0"/>
              <a:t>L</a:t>
            </a:r>
            <a:r>
              <a:rPr lang="es-MX" sz="1900" dirty="0" smtClean="0"/>
              <a:t>as madres desconocen la importancia de los controles prenatales y no asisten a los servicios de salud para la atención prenatal.</a:t>
            </a:r>
          </a:p>
          <a:p>
            <a:pPr marL="342900" indent="-342900" algn="just">
              <a:buFont typeface="Arial" panose="020B0604020202020204" pitchFamily="34" charset="0"/>
              <a:buChar char="•"/>
            </a:pPr>
            <a:r>
              <a:rPr lang="es-MX" sz="1900" dirty="0" smtClean="0"/>
              <a:t>Desconocen los beneficios de la lactancia materna y no practican la exclusividad de la lactancia materna</a:t>
            </a:r>
          </a:p>
          <a:p>
            <a:pPr marL="342900" indent="-342900" algn="just">
              <a:buFont typeface="Arial" panose="020B0604020202020204" pitchFamily="34" charset="0"/>
              <a:buChar char="•"/>
            </a:pPr>
            <a:r>
              <a:rPr lang="es-MX" sz="1900" dirty="0" smtClean="0"/>
              <a:t>No buscan los servicios de salud para monitorear el crecimiento de sus hijos.</a:t>
            </a:r>
          </a:p>
          <a:p>
            <a:pPr marL="342900" indent="-342900" algn="just">
              <a:buFont typeface="Arial" panose="020B0604020202020204" pitchFamily="34" charset="0"/>
              <a:buChar char="•"/>
            </a:pPr>
            <a:r>
              <a:rPr lang="es-MX" sz="1900" dirty="0" smtClean="0"/>
              <a:t>No conocen ni implementan la alimentación complementaria oportuna y nutritiva, tampoco saben la importancia de los micronutrientes y no los utilizan.</a:t>
            </a:r>
          </a:p>
          <a:p>
            <a:pPr marL="342900" indent="-342900" algn="just">
              <a:buFont typeface="Arial" panose="020B0604020202020204" pitchFamily="34" charset="0"/>
              <a:buChar char="•"/>
            </a:pPr>
            <a:r>
              <a:rPr lang="es-MX" sz="1900" dirty="0" smtClean="0"/>
              <a:t>Tanto las madres como las adolescentes conocen la importancia de la higiene básica pero no la practican. Saben que el agua para consumo sin tratamiento produce enfermedades y la importancia de purificarla, asimismo, solo las adolescentes implementan las acciones de purificación del agua. Sin embargo, desconocen el saneamiento ambiental.</a:t>
            </a:r>
          </a:p>
          <a:p>
            <a:pPr marL="342900" indent="-342900" algn="just">
              <a:buFont typeface="Arial" panose="020B0604020202020204" pitchFamily="34" charset="0"/>
              <a:buChar char="•"/>
            </a:pPr>
            <a:r>
              <a:rPr lang="es-MX" sz="1900" dirty="0" smtClean="0"/>
              <a:t>Tanto las adolescentes como las madres desconocen lo referente a discapacidad y prevención de la violencia contra la niñez.</a:t>
            </a:r>
          </a:p>
        </p:txBody>
      </p:sp>
      <p:sp>
        <p:nvSpPr>
          <p:cNvPr id="3" name="CuadroTexto 2"/>
          <p:cNvSpPr txBox="1"/>
          <p:nvPr/>
        </p:nvSpPr>
        <p:spPr>
          <a:xfrm>
            <a:off x="381000" y="676275"/>
            <a:ext cx="11268076" cy="707886"/>
          </a:xfrm>
          <a:prstGeom prst="rect">
            <a:avLst/>
          </a:prstGeom>
          <a:noFill/>
        </p:spPr>
        <p:txBody>
          <a:bodyPr wrap="square" rtlCol="0">
            <a:spAutoFit/>
          </a:bodyPr>
          <a:lstStyle/>
          <a:p>
            <a:r>
              <a:rPr lang="es-MX" sz="4000" b="1" dirty="0" smtClean="0">
                <a:solidFill>
                  <a:schemeClr val="accent4">
                    <a:lumMod val="50000"/>
                  </a:schemeClr>
                </a:solidFill>
              </a:rPr>
              <a:t>Hallazgos en la comunidad:</a:t>
            </a:r>
            <a:endParaRPr lang="es-GT" sz="4000" b="1" dirty="0">
              <a:solidFill>
                <a:schemeClr val="accent4">
                  <a:lumMod val="50000"/>
                </a:schemeClr>
              </a:solidFill>
            </a:endParaRPr>
          </a:p>
        </p:txBody>
      </p:sp>
    </p:spTree>
    <p:extLst>
      <p:ext uri="{BB962C8B-B14F-4D97-AF65-F5344CB8AC3E}">
        <p14:creationId xmlns:p14="http://schemas.microsoft.com/office/powerpoint/2010/main" val="36427864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76692" y="1321843"/>
            <a:ext cx="10303497" cy="4093428"/>
          </a:xfrm>
          <a:prstGeom prst="rect">
            <a:avLst/>
          </a:prstGeom>
          <a:noFill/>
          <a:ln>
            <a:solidFill>
              <a:schemeClr val="accent4">
                <a:lumMod val="75000"/>
              </a:schemeClr>
            </a:solidFill>
          </a:ln>
        </p:spPr>
        <p:txBody>
          <a:bodyPr wrap="square" rtlCol="0">
            <a:spAutoFit/>
          </a:bodyPr>
          <a:lstStyle/>
          <a:p>
            <a:pPr marL="457200" indent="-457200" algn="just">
              <a:buAutoNum type="arabicPeriod"/>
            </a:pPr>
            <a:r>
              <a:rPr lang="es-MX" sz="2000" dirty="0" smtClean="0"/>
              <a:t>Según las respuestas de las adolescentes y madres entrevistadas, la comunidad necesita refuerzo en los indicadores siguientes:</a:t>
            </a:r>
          </a:p>
          <a:p>
            <a:pPr algn="just"/>
            <a:endParaRPr lang="es-MX" sz="2000" dirty="0" smtClean="0"/>
          </a:p>
          <a:p>
            <a:pPr marL="285750" indent="-285750" algn="just">
              <a:buFont typeface="Arial" panose="020B0604020202020204" pitchFamily="34" charset="0"/>
              <a:buChar char="•"/>
            </a:pPr>
            <a:r>
              <a:rPr lang="es-MX" sz="2000" dirty="0" smtClean="0"/>
              <a:t>Atención prenatal</a:t>
            </a:r>
          </a:p>
          <a:p>
            <a:pPr marL="285750" indent="-285750" algn="just">
              <a:buFont typeface="Arial" panose="020B0604020202020204" pitchFamily="34" charset="0"/>
              <a:buChar char="•"/>
            </a:pPr>
            <a:r>
              <a:rPr lang="es-MX" sz="2000" dirty="0" smtClean="0"/>
              <a:t>Lactancia Materna </a:t>
            </a:r>
          </a:p>
          <a:p>
            <a:pPr marL="285750" indent="-285750" algn="just">
              <a:buFont typeface="Arial" panose="020B0604020202020204" pitchFamily="34" charset="0"/>
              <a:buChar char="•"/>
            </a:pPr>
            <a:r>
              <a:rPr lang="es-MX" sz="2000" dirty="0" smtClean="0"/>
              <a:t>Alimentación complementaria</a:t>
            </a:r>
          </a:p>
          <a:p>
            <a:pPr marL="285750" indent="-285750" algn="just">
              <a:buFont typeface="Arial" panose="020B0604020202020204" pitchFamily="34" charset="0"/>
              <a:buChar char="•"/>
            </a:pPr>
            <a:r>
              <a:rPr lang="es-MX" sz="2000" dirty="0" smtClean="0"/>
              <a:t>Micronutrientes</a:t>
            </a:r>
          </a:p>
          <a:p>
            <a:pPr marL="285750" indent="-285750" algn="just">
              <a:buFont typeface="Arial" panose="020B0604020202020204" pitchFamily="34" charset="0"/>
              <a:buChar char="•"/>
            </a:pPr>
            <a:r>
              <a:rPr lang="es-MX" sz="2000" dirty="0" smtClean="0"/>
              <a:t>La práctica de higiene </a:t>
            </a:r>
            <a:r>
              <a:rPr lang="es-MX" sz="2000" dirty="0"/>
              <a:t>b</a:t>
            </a:r>
            <a:r>
              <a:rPr lang="es-MX" sz="2000" dirty="0" smtClean="0"/>
              <a:t>ásica</a:t>
            </a:r>
          </a:p>
          <a:p>
            <a:pPr marL="285750" indent="-285750" algn="just">
              <a:buFont typeface="Arial" panose="020B0604020202020204" pitchFamily="34" charset="0"/>
              <a:buChar char="•"/>
            </a:pPr>
            <a:r>
              <a:rPr lang="es-MX" sz="2000" dirty="0" smtClean="0"/>
              <a:t>Discapacidad</a:t>
            </a:r>
          </a:p>
          <a:p>
            <a:pPr marL="285750" indent="-285750" algn="just">
              <a:buFont typeface="Arial" panose="020B0604020202020204" pitchFamily="34" charset="0"/>
              <a:buChar char="•"/>
            </a:pPr>
            <a:r>
              <a:rPr lang="es-MX" sz="2000" dirty="0" smtClean="0"/>
              <a:t>Saneamiento ambiental</a:t>
            </a:r>
          </a:p>
          <a:p>
            <a:pPr marL="285750" indent="-285750" algn="just">
              <a:buFont typeface="Arial" panose="020B0604020202020204" pitchFamily="34" charset="0"/>
              <a:buChar char="•"/>
            </a:pPr>
            <a:r>
              <a:rPr lang="es-MX" sz="2000" dirty="0" smtClean="0"/>
              <a:t>Prevención de la violencia contra la niñez </a:t>
            </a:r>
          </a:p>
          <a:p>
            <a:pPr algn="just"/>
            <a:endParaRPr lang="es-MX" sz="2000" dirty="0"/>
          </a:p>
          <a:p>
            <a:pPr algn="just"/>
            <a:r>
              <a:rPr lang="es-MX" sz="2000" dirty="0" smtClean="0"/>
              <a:t>2. </a:t>
            </a:r>
            <a:r>
              <a:rPr lang="es-MX" sz="2000" dirty="0"/>
              <a:t>E</a:t>
            </a:r>
            <a:r>
              <a:rPr lang="es-MX" sz="2000" dirty="0" smtClean="0"/>
              <a:t>l indicador de agua y enfermedades no necesita refuerzo.</a:t>
            </a:r>
          </a:p>
        </p:txBody>
      </p:sp>
      <p:sp>
        <p:nvSpPr>
          <p:cNvPr id="3" name="CuadroTexto 2"/>
          <p:cNvSpPr txBox="1"/>
          <p:nvPr/>
        </p:nvSpPr>
        <p:spPr>
          <a:xfrm>
            <a:off x="1216058" y="565608"/>
            <a:ext cx="3799002" cy="646331"/>
          </a:xfrm>
          <a:prstGeom prst="rect">
            <a:avLst/>
          </a:prstGeom>
          <a:noFill/>
        </p:spPr>
        <p:txBody>
          <a:bodyPr wrap="square" rtlCol="0">
            <a:spAutoFit/>
          </a:bodyPr>
          <a:lstStyle/>
          <a:p>
            <a:r>
              <a:rPr lang="es-MX" sz="3600" b="1" dirty="0" smtClean="0">
                <a:solidFill>
                  <a:schemeClr val="accent4">
                    <a:lumMod val="50000"/>
                  </a:schemeClr>
                </a:solidFill>
              </a:rPr>
              <a:t>Conclusiones</a:t>
            </a:r>
            <a:endParaRPr lang="es-GT" sz="3600" b="1" dirty="0">
              <a:solidFill>
                <a:schemeClr val="accent4">
                  <a:lumMod val="50000"/>
                </a:schemeClr>
              </a:solidFill>
            </a:endParaRPr>
          </a:p>
        </p:txBody>
      </p:sp>
    </p:spTree>
    <p:extLst>
      <p:ext uri="{BB962C8B-B14F-4D97-AF65-F5344CB8AC3E}">
        <p14:creationId xmlns:p14="http://schemas.microsoft.com/office/powerpoint/2010/main" val="2554897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A2859E2F-E499-481D-0202-15342E06E5B9}"/>
              </a:ext>
            </a:extLst>
          </p:cNvPr>
          <p:cNvSpPr>
            <a:spLocks noGrp="1"/>
          </p:cNvSpPr>
          <p:nvPr>
            <p:ph type="title"/>
          </p:nvPr>
        </p:nvSpPr>
        <p:spPr/>
        <p:txBody>
          <a:bodyPr/>
          <a:lstStyle/>
          <a:p>
            <a:r>
              <a:rPr lang="es-GT" b="1" dirty="0">
                <a:solidFill>
                  <a:schemeClr val="accent1">
                    <a:lumMod val="75000"/>
                  </a:schemeClr>
                </a:solidFill>
              </a:rPr>
              <a:t>Santa Cruz La </a:t>
            </a:r>
            <a:r>
              <a:rPr lang="es-GT" b="1" dirty="0" smtClean="0">
                <a:solidFill>
                  <a:schemeClr val="accent1">
                    <a:lumMod val="75000"/>
                  </a:schemeClr>
                </a:solidFill>
              </a:rPr>
              <a:t>Laguna, Sololá</a:t>
            </a:r>
            <a:endParaRPr lang="es-GT" b="1" dirty="0">
              <a:solidFill>
                <a:schemeClr val="accent1">
                  <a:lumMod val="75000"/>
                </a:schemeClr>
              </a:solidFill>
            </a:endParaRPr>
          </a:p>
        </p:txBody>
      </p:sp>
      <p:sp>
        <p:nvSpPr>
          <p:cNvPr id="3" name="Marcador de texto 2">
            <a:extLst>
              <a:ext uri="{FF2B5EF4-FFF2-40B4-BE49-F238E27FC236}">
                <a16:creationId xmlns="" xmlns:a16="http://schemas.microsoft.com/office/drawing/2014/main" id="{EA5B2375-D851-40BF-5ABA-A9E4CDECFA06}"/>
              </a:ext>
            </a:extLst>
          </p:cNvPr>
          <p:cNvSpPr>
            <a:spLocks noGrp="1"/>
          </p:cNvSpPr>
          <p:nvPr>
            <p:ph type="body" idx="1"/>
          </p:nvPr>
        </p:nvSpPr>
        <p:spPr/>
        <p:txBody>
          <a:bodyPr/>
          <a:lstStyle/>
          <a:p>
            <a:r>
              <a:rPr lang="es-GT" dirty="0" smtClean="0"/>
              <a:t>La comunidad de </a:t>
            </a:r>
            <a:r>
              <a:rPr lang="es-GT" dirty="0" err="1" smtClean="0"/>
              <a:t>Pajomel</a:t>
            </a:r>
            <a:r>
              <a:rPr lang="es-GT" dirty="0" smtClean="0"/>
              <a:t> realizó el monitoreo comunitario en el segundo semestre 2023 y presentó resultados en el 2024.</a:t>
            </a:r>
            <a:endParaRPr lang="es-GT" dirty="0"/>
          </a:p>
        </p:txBody>
      </p:sp>
    </p:spTree>
    <p:extLst>
      <p:ext uri="{BB962C8B-B14F-4D97-AF65-F5344CB8AC3E}">
        <p14:creationId xmlns:p14="http://schemas.microsoft.com/office/powerpoint/2010/main" val="4678640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477122" y="84843"/>
            <a:ext cx="8656692" cy="6505509"/>
          </a:xfrm>
          <a:prstGeom prst="rect">
            <a:avLst/>
          </a:prstGeom>
        </p:spPr>
      </p:pic>
    </p:spTree>
    <p:extLst>
      <p:ext uri="{BB962C8B-B14F-4D97-AF65-F5344CB8AC3E}">
        <p14:creationId xmlns:p14="http://schemas.microsoft.com/office/powerpoint/2010/main" val="42766087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81000" y="1725723"/>
            <a:ext cx="11268075" cy="3908762"/>
          </a:xfrm>
          <a:prstGeom prst="rect">
            <a:avLst/>
          </a:prstGeom>
          <a:noFill/>
          <a:ln>
            <a:solidFill>
              <a:schemeClr val="accent4">
                <a:lumMod val="75000"/>
              </a:schemeClr>
            </a:solidFill>
          </a:ln>
        </p:spPr>
        <p:txBody>
          <a:bodyPr wrap="square" rtlCol="0">
            <a:spAutoFit/>
          </a:bodyPr>
          <a:lstStyle/>
          <a:p>
            <a:pPr algn="just"/>
            <a:endParaRPr lang="es-MX" sz="2000" dirty="0" smtClean="0"/>
          </a:p>
          <a:p>
            <a:pPr marL="342900" indent="-342900" algn="just">
              <a:buFont typeface="Arial" panose="020B0604020202020204" pitchFamily="34" charset="0"/>
              <a:buChar char="•"/>
            </a:pPr>
            <a:r>
              <a:rPr lang="es-MX" sz="1900" dirty="0"/>
              <a:t>L</a:t>
            </a:r>
            <a:r>
              <a:rPr lang="es-MX" sz="1900" dirty="0" smtClean="0"/>
              <a:t>as madres desconocen la importancia de los controles prenatales y no asisten a los servicios de salud para la atención prenatal.</a:t>
            </a:r>
          </a:p>
          <a:p>
            <a:pPr marL="342900" indent="-342900" algn="just">
              <a:buFont typeface="Arial" panose="020B0604020202020204" pitchFamily="34" charset="0"/>
              <a:buChar char="•"/>
            </a:pPr>
            <a:r>
              <a:rPr lang="es-MX" sz="1900" dirty="0" smtClean="0"/>
              <a:t>Desconocen los beneficios de la lactancia materna y no practican la exclusividad de la lactancia materna</a:t>
            </a:r>
          </a:p>
          <a:p>
            <a:pPr marL="342900" indent="-342900" algn="just">
              <a:buFont typeface="Arial" panose="020B0604020202020204" pitchFamily="34" charset="0"/>
              <a:buChar char="•"/>
            </a:pPr>
            <a:r>
              <a:rPr lang="es-MX" sz="1900" dirty="0" smtClean="0"/>
              <a:t>No asisten a los servicios de salud para que monitoreen el crecimiento de sus hijos</a:t>
            </a:r>
          </a:p>
          <a:p>
            <a:pPr marL="342900" indent="-342900" algn="just">
              <a:buFont typeface="Arial" panose="020B0604020202020204" pitchFamily="34" charset="0"/>
              <a:buChar char="•"/>
            </a:pPr>
            <a:r>
              <a:rPr lang="es-MX" sz="1900" dirty="0" smtClean="0"/>
              <a:t>No conocen ni implementan la alimentación complementaria oportuna y nutritiva, tampoco saben la importancia de los micronutrientes y no los utilizan.</a:t>
            </a:r>
          </a:p>
          <a:p>
            <a:pPr marL="342900" indent="-342900" algn="just">
              <a:buFont typeface="Arial" panose="020B0604020202020204" pitchFamily="34" charset="0"/>
              <a:buChar char="•"/>
            </a:pPr>
            <a:r>
              <a:rPr lang="es-MX" sz="1900" dirty="0" smtClean="0"/>
              <a:t>Tanto las madres como las adolescentes conocen la importancia de la higiene básica pero no la practican. Saben que el agua para consumo sin tratamiento produce enfermedades y la importancia de purificarla, asimismo, sólo  las adolescentes implementan las acciones de purificación del agua. Sin embargo, desconocen el saneamiento ambiental.</a:t>
            </a:r>
          </a:p>
          <a:p>
            <a:pPr marL="342900" indent="-342900" algn="just">
              <a:buFont typeface="Arial" panose="020B0604020202020204" pitchFamily="34" charset="0"/>
              <a:buChar char="•"/>
            </a:pPr>
            <a:r>
              <a:rPr lang="es-MX" sz="1900" dirty="0" smtClean="0"/>
              <a:t>Tanto las adolescentes como las madres desconocen lo referente a discapacidad y prevención de la violencia contra la niñez.</a:t>
            </a:r>
          </a:p>
        </p:txBody>
      </p:sp>
      <p:sp>
        <p:nvSpPr>
          <p:cNvPr id="3" name="CuadroTexto 2"/>
          <p:cNvSpPr txBox="1"/>
          <p:nvPr/>
        </p:nvSpPr>
        <p:spPr>
          <a:xfrm>
            <a:off x="381000" y="676275"/>
            <a:ext cx="11268076" cy="707886"/>
          </a:xfrm>
          <a:prstGeom prst="rect">
            <a:avLst/>
          </a:prstGeom>
          <a:noFill/>
        </p:spPr>
        <p:txBody>
          <a:bodyPr wrap="square" rtlCol="0">
            <a:spAutoFit/>
          </a:bodyPr>
          <a:lstStyle/>
          <a:p>
            <a:r>
              <a:rPr lang="es-MX" sz="4000" b="1" dirty="0" smtClean="0">
                <a:solidFill>
                  <a:schemeClr val="accent4">
                    <a:lumMod val="50000"/>
                  </a:schemeClr>
                </a:solidFill>
              </a:rPr>
              <a:t>Hallazgos en la comunidad:</a:t>
            </a:r>
            <a:endParaRPr lang="es-GT" sz="4000" b="1" dirty="0">
              <a:solidFill>
                <a:schemeClr val="accent4">
                  <a:lumMod val="50000"/>
                </a:schemeClr>
              </a:solidFill>
            </a:endParaRPr>
          </a:p>
        </p:txBody>
      </p:sp>
    </p:spTree>
    <p:extLst>
      <p:ext uri="{BB962C8B-B14F-4D97-AF65-F5344CB8AC3E}">
        <p14:creationId xmlns:p14="http://schemas.microsoft.com/office/powerpoint/2010/main" val="4975072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76692" y="1321843"/>
            <a:ext cx="10303497" cy="5016758"/>
          </a:xfrm>
          <a:prstGeom prst="rect">
            <a:avLst/>
          </a:prstGeom>
          <a:noFill/>
          <a:ln>
            <a:solidFill>
              <a:schemeClr val="accent4">
                <a:lumMod val="75000"/>
              </a:schemeClr>
            </a:solidFill>
          </a:ln>
        </p:spPr>
        <p:txBody>
          <a:bodyPr wrap="square" rtlCol="0">
            <a:spAutoFit/>
          </a:bodyPr>
          <a:lstStyle/>
          <a:p>
            <a:pPr marL="457200" indent="-457200" algn="just">
              <a:buAutoNum type="arabicPeriod"/>
            </a:pPr>
            <a:r>
              <a:rPr lang="es-MX" sz="2000" dirty="0" smtClean="0"/>
              <a:t>Según las respuestas de las adolescentes y madres entrevistadas, la comunidad necesita refuerzo en los indicadores siguientes:</a:t>
            </a:r>
          </a:p>
          <a:p>
            <a:pPr algn="just"/>
            <a:endParaRPr lang="es-MX" sz="2000" dirty="0" smtClean="0"/>
          </a:p>
          <a:p>
            <a:pPr marL="285750" indent="-285750" algn="just">
              <a:buFont typeface="Arial" panose="020B0604020202020204" pitchFamily="34" charset="0"/>
              <a:buChar char="•"/>
            </a:pPr>
            <a:r>
              <a:rPr lang="es-MX" sz="2000" dirty="0" smtClean="0"/>
              <a:t>Atención prenatal</a:t>
            </a:r>
          </a:p>
          <a:p>
            <a:pPr marL="285750" indent="-285750" algn="just">
              <a:buFont typeface="Arial" panose="020B0604020202020204" pitchFamily="34" charset="0"/>
              <a:buChar char="•"/>
            </a:pPr>
            <a:r>
              <a:rPr lang="es-MX" sz="2000" dirty="0" smtClean="0"/>
              <a:t>Lactancia Materna </a:t>
            </a:r>
          </a:p>
          <a:p>
            <a:pPr marL="285750" indent="-285750" algn="just">
              <a:buFont typeface="Arial" panose="020B0604020202020204" pitchFamily="34" charset="0"/>
              <a:buChar char="•"/>
            </a:pPr>
            <a:r>
              <a:rPr lang="es-MX" sz="2000" dirty="0" smtClean="0"/>
              <a:t>Alimentación complementaria</a:t>
            </a:r>
          </a:p>
          <a:p>
            <a:pPr marL="285750" indent="-285750" algn="just">
              <a:buFont typeface="Arial" panose="020B0604020202020204" pitchFamily="34" charset="0"/>
              <a:buChar char="•"/>
            </a:pPr>
            <a:r>
              <a:rPr lang="es-MX" sz="2000" dirty="0" smtClean="0"/>
              <a:t>Micronutrientes</a:t>
            </a:r>
          </a:p>
          <a:p>
            <a:pPr marL="285750" indent="-285750" algn="just">
              <a:buFont typeface="Arial" panose="020B0604020202020204" pitchFamily="34" charset="0"/>
              <a:buChar char="•"/>
            </a:pPr>
            <a:r>
              <a:rPr lang="es-MX" sz="2000" dirty="0" smtClean="0"/>
              <a:t>Control pediátrico</a:t>
            </a:r>
          </a:p>
          <a:p>
            <a:pPr marL="285750" indent="-285750" algn="just">
              <a:buFont typeface="Arial" panose="020B0604020202020204" pitchFamily="34" charset="0"/>
              <a:buChar char="•"/>
            </a:pPr>
            <a:r>
              <a:rPr lang="es-MX" sz="2000" dirty="0"/>
              <a:t>H</a:t>
            </a:r>
            <a:r>
              <a:rPr lang="es-MX" sz="2000" dirty="0" smtClean="0"/>
              <a:t>igiene básica</a:t>
            </a:r>
          </a:p>
          <a:p>
            <a:pPr marL="285750" indent="-285750" algn="just">
              <a:buFont typeface="Arial" panose="020B0604020202020204" pitchFamily="34" charset="0"/>
              <a:buChar char="•"/>
            </a:pPr>
            <a:r>
              <a:rPr lang="es-MX" sz="2000" dirty="0" smtClean="0"/>
              <a:t>Discapacidad</a:t>
            </a:r>
          </a:p>
          <a:p>
            <a:pPr marL="285750" indent="-285750" algn="just">
              <a:buFont typeface="Arial" panose="020B0604020202020204" pitchFamily="34" charset="0"/>
              <a:buChar char="•"/>
            </a:pPr>
            <a:r>
              <a:rPr lang="es-MX" sz="2000" dirty="0" smtClean="0"/>
              <a:t>Saneamiento ambiental</a:t>
            </a:r>
          </a:p>
          <a:p>
            <a:pPr marL="285750" indent="-285750" algn="just">
              <a:buFont typeface="Arial" panose="020B0604020202020204" pitchFamily="34" charset="0"/>
              <a:buChar char="•"/>
            </a:pPr>
            <a:r>
              <a:rPr lang="es-MX" sz="2000" dirty="0" smtClean="0"/>
              <a:t>Prevención de la violencia contra la niñez </a:t>
            </a:r>
          </a:p>
          <a:p>
            <a:pPr algn="just"/>
            <a:endParaRPr lang="es-MX" sz="2000" dirty="0"/>
          </a:p>
          <a:p>
            <a:pPr algn="just"/>
            <a:r>
              <a:rPr lang="es-MX" sz="2000" dirty="0" smtClean="0"/>
              <a:t>2. El indicador de agua y enfermedades, así como la purificación del agua no necesitan ser reforzados.</a:t>
            </a:r>
            <a:endParaRPr lang="es-GT" sz="2000" dirty="0"/>
          </a:p>
          <a:p>
            <a:pPr algn="just"/>
            <a:endParaRPr lang="es-MX" sz="2000" dirty="0" smtClean="0"/>
          </a:p>
        </p:txBody>
      </p:sp>
      <p:sp>
        <p:nvSpPr>
          <p:cNvPr id="3" name="CuadroTexto 2"/>
          <p:cNvSpPr txBox="1"/>
          <p:nvPr/>
        </p:nvSpPr>
        <p:spPr>
          <a:xfrm>
            <a:off x="1216058" y="565608"/>
            <a:ext cx="3799002" cy="646331"/>
          </a:xfrm>
          <a:prstGeom prst="rect">
            <a:avLst/>
          </a:prstGeom>
          <a:noFill/>
        </p:spPr>
        <p:txBody>
          <a:bodyPr wrap="square" rtlCol="0">
            <a:spAutoFit/>
          </a:bodyPr>
          <a:lstStyle/>
          <a:p>
            <a:r>
              <a:rPr lang="es-MX" sz="3600" b="1" dirty="0" smtClean="0">
                <a:solidFill>
                  <a:schemeClr val="accent4">
                    <a:lumMod val="50000"/>
                  </a:schemeClr>
                </a:solidFill>
              </a:rPr>
              <a:t>Conclusiones</a:t>
            </a:r>
            <a:endParaRPr lang="es-GT" sz="3600" b="1" dirty="0">
              <a:solidFill>
                <a:schemeClr val="accent4">
                  <a:lumMod val="50000"/>
                </a:schemeClr>
              </a:solidFill>
            </a:endParaRPr>
          </a:p>
        </p:txBody>
      </p:sp>
    </p:spTree>
    <p:extLst>
      <p:ext uri="{BB962C8B-B14F-4D97-AF65-F5344CB8AC3E}">
        <p14:creationId xmlns:p14="http://schemas.microsoft.com/office/powerpoint/2010/main" val="1857650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b="1" dirty="0">
                <a:solidFill>
                  <a:schemeClr val="accent5">
                    <a:lumMod val="75000"/>
                  </a:schemeClr>
                </a:solidFill>
              </a:rPr>
              <a:t>Santa Lucía La </a:t>
            </a:r>
            <a:r>
              <a:rPr lang="es-MX" b="1" dirty="0" smtClean="0">
                <a:solidFill>
                  <a:schemeClr val="accent5">
                    <a:lumMod val="75000"/>
                  </a:schemeClr>
                </a:solidFill>
              </a:rPr>
              <a:t>Reforma, Totonicapán</a:t>
            </a:r>
            <a:endParaRPr lang="es-GT" b="1" dirty="0">
              <a:solidFill>
                <a:schemeClr val="accent5">
                  <a:lumMod val="75000"/>
                </a:schemeClr>
              </a:solidFill>
            </a:endParaRPr>
          </a:p>
        </p:txBody>
      </p:sp>
      <p:sp>
        <p:nvSpPr>
          <p:cNvPr id="3" name="Marcador de texto 2"/>
          <p:cNvSpPr>
            <a:spLocks noGrp="1"/>
          </p:cNvSpPr>
          <p:nvPr>
            <p:ph type="body" idx="1"/>
          </p:nvPr>
        </p:nvSpPr>
        <p:spPr/>
        <p:txBody>
          <a:bodyPr/>
          <a:lstStyle/>
          <a:p>
            <a:r>
              <a:rPr lang="es-MX" dirty="0" smtClean="0"/>
              <a:t>Totonicapán</a:t>
            </a:r>
            <a:endParaRPr lang="es-GT" dirty="0"/>
          </a:p>
        </p:txBody>
      </p:sp>
    </p:spTree>
    <p:extLst>
      <p:ext uri="{BB962C8B-B14F-4D97-AF65-F5344CB8AC3E}">
        <p14:creationId xmlns:p14="http://schemas.microsoft.com/office/powerpoint/2010/main" val="3099551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t="2195"/>
          <a:stretch/>
        </p:blipFill>
        <p:spPr>
          <a:xfrm>
            <a:off x="1230016" y="133662"/>
            <a:ext cx="8941506" cy="6631818"/>
          </a:xfrm>
          <a:prstGeom prst="rect">
            <a:avLst/>
          </a:prstGeom>
        </p:spPr>
      </p:pic>
    </p:spTree>
    <p:extLst>
      <p:ext uri="{BB962C8B-B14F-4D97-AF65-F5344CB8AC3E}">
        <p14:creationId xmlns:p14="http://schemas.microsoft.com/office/powerpoint/2010/main" val="10055529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81000" y="1725723"/>
            <a:ext cx="11268075" cy="4493538"/>
          </a:xfrm>
          <a:prstGeom prst="rect">
            <a:avLst/>
          </a:prstGeom>
          <a:noFill/>
          <a:ln>
            <a:solidFill>
              <a:schemeClr val="accent4">
                <a:lumMod val="75000"/>
              </a:schemeClr>
            </a:solidFill>
          </a:ln>
        </p:spPr>
        <p:txBody>
          <a:bodyPr wrap="square" rtlCol="0">
            <a:spAutoFit/>
          </a:bodyPr>
          <a:lstStyle/>
          <a:p>
            <a:pPr algn="just"/>
            <a:endParaRPr lang="es-MX" sz="2000" dirty="0" smtClean="0"/>
          </a:p>
          <a:p>
            <a:pPr marL="342900" indent="-342900" algn="just">
              <a:buFont typeface="Arial" panose="020B0604020202020204" pitchFamily="34" charset="0"/>
              <a:buChar char="•"/>
            </a:pPr>
            <a:r>
              <a:rPr lang="es-MX" sz="1900" dirty="0"/>
              <a:t>L</a:t>
            </a:r>
            <a:r>
              <a:rPr lang="es-MX" sz="1900" dirty="0" smtClean="0"/>
              <a:t>as madres desconocen la importancia de los controles prenatales y no buscan la atención prenatal en los servicios de salud.</a:t>
            </a:r>
          </a:p>
          <a:p>
            <a:pPr marL="342900" indent="-342900" algn="just">
              <a:buFont typeface="Arial" panose="020B0604020202020204" pitchFamily="34" charset="0"/>
              <a:buChar char="•"/>
            </a:pPr>
            <a:r>
              <a:rPr lang="es-MX" sz="1900" dirty="0" smtClean="0"/>
              <a:t>Desconocen los beneficios de la lactancia materna pero dan lactancia exclusiva a sus hijos en los primeros seis meses de vida</a:t>
            </a:r>
          </a:p>
          <a:p>
            <a:pPr marL="342900" indent="-342900" algn="just">
              <a:buFont typeface="Arial" panose="020B0604020202020204" pitchFamily="34" charset="0"/>
              <a:buChar char="•"/>
            </a:pPr>
            <a:r>
              <a:rPr lang="es-MX" sz="1900" dirty="0" smtClean="0"/>
              <a:t>No llevan a sus hijos a los servicios de salud para monitoreo del crecimiento</a:t>
            </a:r>
          </a:p>
          <a:p>
            <a:pPr marL="342900" indent="-342900" algn="just">
              <a:buFont typeface="Arial" panose="020B0604020202020204" pitchFamily="34" charset="0"/>
              <a:buChar char="•"/>
            </a:pPr>
            <a:r>
              <a:rPr lang="es-MX" sz="1900" dirty="0" smtClean="0"/>
              <a:t>Las adolescentes desconocen la importancia de la alimentación complementaria y los micronutrientes. Las madres aunque no conocen la importancia de esta intervención ponen en práctica alimentación complementaria y brindan los micronutrientes a sus hijos.</a:t>
            </a:r>
          </a:p>
          <a:p>
            <a:pPr marL="342900" indent="-342900" algn="just">
              <a:buFont typeface="Arial" panose="020B0604020202020204" pitchFamily="34" charset="0"/>
              <a:buChar char="•"/>
            </a:pPr>
            <a:r>
              <a:rPr lang="es-MX" sz="1900" dirty="0"/>
              <a:t>L</a:t>
            </a:r>
            <a:r>
              <a:rPr lang="es-MX" sz="1900" dirty="0" smtClean="0"/>
              <a:t>as madres conocen la importancia de la higiene básica y la ponen en práctica. Saben que el agua no segura para consumo produce enfermedades pero no la purifican. Las adolescentes conocen la importancia de consumir agua segura pero no implementan la purificación, asimismo, reconocen que es importante el saneamiento ambiental pero ellas y las madres no lo implementan.</a:t>
            </a:r>
          </a:p>
          <a:p>
            <a:pPr marL="342900" indent="-342900" algn="just">
              <a:buFont typeface="Arial" panose="020B0604020202020204" pitchFamily="34" charset="0"/>
              <a:buChar char="•"/>
            </a:pPr>
            <a:r>
              <a:rPr lang="es-MX" sz="1900" dirty="0" smtClean="0"/>
              <a:t>Tanto las adolescentes como las madres desconocen lo referente a discapacidad y prevención de la violencia contra la niñez, sin embargo, refieren no estar de acuerdo con castigar a los niños para corregirlos.</a:t>
            </a:r>
          </a:p>
        </p:txBody>
      </p:sp>
      <p:sp>
        <p:nvSpPr>
          <p:cNvPr id="3" name="CuadroTexto 2"/>
          <p:cNvSpPr txBox="1"/>
          <p:nvPr/>
        </p:nvSpPr>
        <p:spPr>
          <a:xfrm>
            <a:off x="381000" y="676275"/>
            <a:ext cx="11268076" cy="707886"/>
          </a:xfrm>
          <a:prstGeom prst="rect">
            <a:avLst/>
          </a:prstGeom>
          <a:noFill/>
        </p:spPr>
        <p:txBody>
          <a:bodyPr wrap="square" rtlCol="0">
            <a:spAutoFit/>
          </a:bodyPr>
          <a:lstStyle/>
          <a:p>
            <a:r>
              <a:rPr lang="es-MX" sz="4000" b="1" dirty="0" smtClean="0">
                <a:solidFill>
                  <a:schemeClr val="accent4">
                    <a:lumMod val="50000"/>
                  </a:schemeClr>
                </a:solidFill>
              </a:rPr>
              <a:t>Hallazgos en la comunidad:</a:t>
            </a:r>
            <a:endParaRPr lang="es-GT" sz="4000" b="1" dirty="0">
              <a:solidFill>
                <a:schemeClr val="accent4">
                  <a:lumMod val="50000"/>
                </a:schemeClr>
              </a:solidFill>
            </a:endParaRPr>
          </a:p>
        </p:txBody>
      </p:sp>
    </p:spTree>
    <p:extLst>
      <p:ext uri="{BB962C8B-B14F-4D97-AF65-F5344CB8AC3E}">
        <p14:creationId xmlns:p14="http://schemas.microsoft.com/office/powerpoint/2010/main" val="28935053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76692" y="1321843"/>
            <a:ext cx="10303497" cy="5016758"/>
          </a:xfrm>
          <a:prstGeom prst="rect">
            <a:avLst/>
          </a:prstGeom>
          <a:noFill/>
          <a:ln>
            <a:solidFill>
              <a:schemeClr val="accent4">
                <a:lumMod val="75000"/>
              </a:schemeClr>
            </a:solidFill>
          </a:ln>
        </p:spPr>
        <p:txBody>
          <a:bodyPr wrap="square" rtlCol="0">
            <a:spAutoFit/>
          </a:bodyPr>
          <a:lstStyle/>
          <a:p>
            <a:pPr marL="457200" indent="-457200" algn="just">
              <a:buAutoNum type="arabicPeriod"/>
            </a:pPr>
            <a:r>
              <a:rPr lang="es-MX" sz="2000" dirty="0" smtClean="0"/>
              <a:t>Según las respuestas de las adolescentes y madres entrevistadas, la comunidad necesita refuerzo en los indicadores siguientes:</a:t>
            </a:r>
          </a:p>
          <a:p>
            <a:pPr algn="just"/>
            <a:endParaRPr lang="es-MX" sz="2000" dirty="0" smtClean="0"/>
          </a:p>
          <a:p>
            <a:pPr marL="285750" indent="-285750" algn="just">
              <a:buFont typeface="Arial" panose="020B0604020202020204" pitchFamily="34" charset="0"/>
              <a:buChar char="•"/>
            </a:pPr>
            <a:r>
              <a:rPr lang="es-MX" sz="2000" dirty="0" smtClean="0"/>
              <a:t>Atención prenatal</a:t>
            </a:r>
          </a:p>
          <a:p>
            <a:pPr marL="285750" indent="-285750" algn="just">
              <a:buFont typeface="Arial" panose="020B0604020202020204" pitchFamily="34" charset="0"/>
              <a:buChar char="•"/>
            </a:pPr>
            <a:r>
              <a:rPr lang="es-MX" sz="2000" dirty="0" smtClean="0"/>
              <a:t>Lactancia Materna </a:t>
            </a:r>
          </a:p>
          <a:p>
            <a:pPr marL="285750" indent="-285750" algn="just">
              <a:buFont typeface="Arial" panose="020B0604020202020204" pitchFamily="34" charset="0"/>
              <a:buChar char="•"/>
            </a:pPr>
            <a:r>
              <a:rPr lang="es-MX" sz="2000" dirty="0" smtClean="0"/>
              <a:t>Alimentación complementaria</a:t>
            </a:r>
          </a:p>
          <a:p>
            <a:pPr marL="285750" indent="-285750" algn="just">
              <a:buFont typeface="Arial" panose="020B0604020202020204" pitchFamily="34" charset="0"/>
              <a:buChar char="•"/>
            </a:pPr>
            <a:r>
              <a:rPr lang="es-MX" sz="2000" dirty="0" smtClean="0"/>
              <a:t>Micronutrientes</a:t>
            </a:r>
          </a:p>
          <a:p>
            <a:pPr marL="285750" indent="-285750" algn="just">
              <a:buFont typeface="Arial" panose="020B0604020202020204" pitchFamily="34" charset="0"/>
              <a:buChar char="•"/>
            </a:pPr>
            <a:r>
              <a:rPr lang="es-MX" sz="2000" dirty="0" smtClean="0"/>
              <a:t>Control pediátrico</a:t>
            </a:r>
          </a:p>
          <a:p>
            <a:pPr marL="285750" indent="-285750" algn="just">
              <a:buFont typeface="Arial" panose="020B0604020202020204" pitchFamily="34" charset="0"/>
              <a:buChar char="•"/>
            </a:pPr>
            <a:r>
              <a:rPr lang="es-MX" sz="2000" dirty="0"/>
              <a:t>H</a:t>
            </a:r>
            <a:r>
              <a:rPr lang="es-MX" sz="2000" dirty="0" smtClean="0"/>
              <a:t>igiene básica</a:t>
            </a:r>
          </a:p>
          <a:p>
            <a:pPr marL="285750" indent="-285750" algn="just">
              <a:buFont typeface="Arial" panose="020B0604020202020204" pitchFamily="34" charset="0"/>
              <a:buChar char="•"/>
            </a:pPr>
            <a:r>
              <a:rPr lang="es-MX" sz="2000" dirty="0" smtClean="0"/>
              <a:t>Purificación del agua</a:t>
            </a:r>
          </a:p>
          <a:p>
            <a:pPr marL="285750" indent="-285750" algn="just">
              <a:buFont typeface="Arial" panose="020B0604020202020204" pitchFamily="34" charset="0"/>
              <a:buChar char="•"/>
            </a:pPr>
            <a:r>
              <a:rPr lang="es-MX" sz="2000" dirty="0" smtClean="0"/>
              <a:t>Discapacidad</a:t>
            </a:r>
          </a:p>
          <a:p>
            <a:pPr marL="285750" indent="-285750" algn="just">
              <a:buFont typeface="Arial" panose="020B0604020202020204" pitchFamily="34" charset="0"/>
              <a:buChar char="•"/>
            </a:pPr>
            <a:r>
              <a:rPr lang="es-MX" sz="2000" dirty="0" smtClean="0"/>
              <a:t>Saneamiento ambiental</a:t>
            </a:r>
          </a:p>
          <a:p>
            <a:pPr marL="285750" indent="-285750" algn="just">
              <a:buFont typeface="Arial" panose="020B0604020202020204" pitchFamily="34" charset="0"/>
              <a:buChar char="•"/>
            </a:pPr>
            <a:r>
              <a:rPr lang="es-MX" sz="2000" dirty="0" smtClean="0"/>
              <a:t>Prevención de la violencia contra la niñez </a:t>
            </a:r>
          </a:p>
          <a:p>
            <a:pPr algn="just"/>
            <a:endParaRPr lang="es-MX" sz="2000" dirty="0"/>
          </a:p>
          <a:p>
            <a:pPr algn="just"/>
            <a:r>
              <a:rPr lang="es-MX" sz="2000" dirty="0" smtClean="0"/>
              <a:t>2. El indicador de agua y enfermedades no se necesita reforzarlo.</a:t>
            </a:r>
            <a:endParaRPr lang="es-GT" sz="2000" dirty="0"/>
          </a:p>
          <a:p>
            <a:pPr algn="just"/>
            <a:endParaRPr lang="es-MX" sz="2000" dirty="0" smtClean="0"/>
          </a:p>
        </p:txBody>
      </p:sp>
      <p:sp>
        <p:nvSpPr>
          <p:cNvPr id="3" name="CuadroTexto 2"/>
          <p:cNvSpPr txBox="1"/>
          <p:nvPr/>
        </p:nvSpPr>
        <p:spPr>
          <a:xfrm>
            <a:off x="1216058" y="565608"/>
            <a:ext cx="3799002" cy="646331"/>
          </a:xfrm>
          <a:prstGeom prst="rect">
            <a:avLst/>
          </a:prstGeom>
          <a:noFill/>
        </p:spPr>
        <p:txBody>
          <a:bodyPr wrap="square" rtlCol="0">
            <a:spAutoFit/>
          </a:bodyPr>
          <a:lstStyle/>
          <a:p>
            <a:r>
              <a:rPr lang="es-MX" sz="3600" b="1" dirty="0" smtClean="0">
                <a:solidFill>
                  <a:schemeClr val="accent4">
                    <a:lumMod val="50000"/>
                  </a:schemeClr>
                </a:solidFill>
              </a:rPr>
              <a:t>Conclusiones</a:t>
            </a:r>
            <a:endParaRPr lang="es-GT" sz="3600" b="1" dirty="0">
              <a:solidFill>
                <a:schemeClr val="accent4">
                  <a:lumMod val="50000"/>
                </a:schemeClr>
              </a:solidFill>
            </a:endParaRPr>
          </a:p>
        </p:txBody>
      </p:sp>
    </p:spTree>
    <p:extLst>
      <p:ext uri="{BB962C8B-B14F-4D97-AF65-F5344CB8AC3E}">
        <p14:creationId xmlns:p14="http://schemas.microsoft.com/office/powerpoint/2010/main" val="1659565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57A74F5-BC9E-7C3C-412E-DD7071B8CA32}"/>
              </a:ext>
            </a:extLst>
          </p:cNvPr>
          <p:cNvSpPr>
            <a:spLocks noGrp="1"/>
          </p:cNvSpPr>
          <p:nvPr>
            <p:ph type="title"/>
          </p:nvPr>
        </p:nvSpPr>
        <p:spPr/>
        <p:txBody>
          <a:bodyPr/>
          <a:lstStyle/>
          <a:p>
            <a:r>
              <a:rPr lang="es-GT" b="1" dirty="0">
                <a:solidFill>
                  <a:schemeClr val="accent5">
                    <a:lumMod val="75000"/>
                  </a:schemeClr>
                </a:solidFill>
              </a:rPr>
              <a:t>Santa Apolonia</a:t>
            </a:r>
          </a:p>
        </p:txBody>
      </p:sp>
      <p:sp>
        <p:nvSpPr>
          <p:cNvPr id="3" name="Marcador de texto 2">
            <a:extLst>
              <a:ext uri="{FF2B5EF4-FFF2-40B4-BE49-F238E27FC236}">
                <a16:creationId xmlns="" xmlns:a16="http://schemas.microsoft.com/office/drawing/2014/main" id="{DAD18D7E-8675-B150-2F1D-C60A704838DF}"/>
              </a:ext>
            </a:extLst>
          </p:cNvPr>
          <p:cNvSpPr>
            <a:spLocks noGrp="1"/>
          </p:cNvSpPr>
          <p:nvPr>
            <p:ph type="body" idx="1"/>
          </p:nvPr>
        </p:nvSpPr>
        <p:spPr/>
        <p:txBody>
          <a:bodyPr>
            <a:normAutofit/>
          </a:bodyPr>
          <a:lstStyle/>
          <a:p>
            <a:pPr algn="just"/>
            <a:r>
              <a:rPr lang="es-GT" dirty="0" smtClean="0"/>
              <a:t>Chimaltenango: </a:t>
            </a:r>
            <a:r>
              <a:rPr lang="es-GT" dirty="0" err="1" smtClean="0"/>
              <a:t>Xepanil</a:t>
            </a:r>
            <a:r>
              <a:rPr lang="es-GT" dirty="0" smtClean="0"/>
              <a:t> y </a:t>
            </a:r>
            <a:r>
              <a:rPr lang="es-GT" dirty="0" err="1" smtClean="0"/>
              <a:t>Parajbey</a:t>
            </a:r>
            <a:r>
              <a:rPr lang="es-GT" dirty="0" smtClean="0"/>
              <a:t> realizaron su monitoreo comunitario en el segundo semestre de 2023 pero hasta 2024 socializaron los resultados.</a:t>
            </a:r>
            <a:endParaRPr lang="es-GT" dirty="0"/>
          </a:p>
        </p:txBody>
      </p:sp>
    </p:spTree>
    <p:extLst>
      <p:ext uri="{BB962C8B-B14F-4D97-AF65-F5344CB8AC3E}">
        <p14:creationId xmlns:p14="http://schemas.microsoft.com/office/powerpoint/2010/main" val="16483045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t="2264"/>
          <a:stretch/>
        </p:blipFill>
        <p:spPr>
          <a:xfrm>
            <a:off x="1234911" y="-18853"/>
            <a:ext cx="9087439" cy="6772066"/>
          </a:xfrm>
          <a:prstGeom prst="rect">
            <a:avLst/>
          </a:prstGeom>
        </p:spPr>
      </p:pic>
    </p:spTree>
    <p:extLst>
      <p:ext uri="{BB962C8B-B14F-4D97-AF65-F5344CB8AC3E}">
        <p14:creationId xmlns:p14="http://schemas.microsoft.com/office/powerpoint/2010/main" val="9759861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1348"/>
          <a:stretch/>
        </p:blipFill>
        <p:spPr>
          <a:xfrm>
            <a:off x="1568146" y="77099"/>
            <a:ext cx="8886179" cy="6650751"/>
          </a:xfrm>
          <a:prstGeom prst="rect">
            <a:avLst/>
          </a:prstGeom>
        </p:spPr>
      </p:pic>
    </p:spTree>
    <p:extLst>
      <p:ext uri="{BB962C8B-B14F-4D97-AF65-F5344CB8AC3E}">
        <p14:creationId xmlns:p14="http://schemas.microsoft.com/office/powerpoint/2010/main" val="13595381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81000" y="1725723"/>
            <a:ext cx="11268075" cy="3616375"/>
          </a:xfrm>
          <a:prstGeom prst="rect">
            <a:avLst/>
          </a:prstGeom>
          <a:noFill/>
          <a:ln>
            <a:solidFill>
              <a:schemeClr val="accent4">
                <a:lumMod val="75000"/>
              </a:schemeClr>
            </a:solidFill>
          </a:ln>
        </p:spPr>
        <p:txBody>
          <a:bodyPr wrap="square" rtlCol="0">
            <a:spAutoFit/>
          </a:bodyPr>
          <a:lstStyle/>
          <a:p>
            <a:pPr algn="just"/>
            <a:endParaRPr lang="es-MX" sz="2000" dirty="0" smtClean="0"/>
          </a:p>
          <a:p>
            <a:pPr marL="342900" indent="-342900" algn="just">
              <a:buFont typeface="Arial" panose="020B0604020202020204" pitchFamily="34" charset="0"/>
              <a:buChar char="•"/>
            </a:pPr>
            <a:r>
              <a:rPr lang="es-MX" sz="1900" dirty="0" smtClean="0"/>
              <a:t>Las madres no asisten a controles prenatales</a:t>
            </a:r>
          </a:p>
          <a:p>
            <a:pPr marL="342900" indent="-342900" algn="just">
              <a:buFont typeface="Arial" panose="020B0604020202020204" pitchFamily="34" charset="0"/>
              <a:buChar char="•"/>
            </a:pPr>
            <a:r>
              <a:rPr lang="es-MX" sz="1900" dirty="0" smtClean="0"/>
              <a:t>Desconocen los beneficios de la lactancia materna exclusiva y no la ponen en práctica </a:t>
            </a:r>
          </a:p>
          <a:p>
            <a:pPr marL="342900" indent="-342900" algn="just">
              <a:buFont typeface="Arial" panose="020B0604020202020204" pitchFamily="34" charset="0"/>
              <a:buChar char="•"/>
            </a:pPr>
            <a:r>
              <a:rPr lang="es-MX" sz="1900" dirty="0" smtClean="0"/>
              <a:t>No llevan a sus hijos a los servicios de salud para monitoreo del crecimiento</a:t>
            </a:r>
          </a:p>
          <a:p>
            <a:pPr marL="342900" indent="-342900" algn="just">
              <a:buFont typeface="Arial" panose="020B0604020202020204" pitchFamily="34" charset="0"/>
              <a:buChar char="•"/>
            </a:pPr>
            <a:r>
              <a:rPr lang="es-MX" sz="1900" dirty="0" smtClean="0"/>
              <a:t>Las adolescentes desconocen la importancia de la alimentación complementaria y micronutrientes, mientras que las madres los conocen pero no los ponen en práctica. </a:t>
            </a:r>
          </a:p>
          <a:p>
            <a:pPr marL="342900" indent="-342900" algn="just">
              <a:buFont typeface="Arial" panose="020B0604020202020204" pitchFamily="34" charset="0"/>
              <a:buChar char="•"/>
            </a:pPr>
            <a:r>
              <a:rPr lang="es-MX" sz="1900" dirty="0" smtClean="0"/>
              <a:t>Las madres conocen acerca de la higiene básica pero tienen limitaciones para implementarla. Las adolescentes la ponen en práctica pero desconocen su importancia.</a:t>
            </a:r>
          </a:p>
          <a:p>
            <a:pPr marL="342900" indent="-342900" algn="just">
              <a:buFont typeface="Arial" panose="020B0604020202020204" pitchFamily="34" charset="0"/>
              <a:buChar char="•"/>
            </a:pPr>
            <a:r>
              <a:rPr lang="es-MX" sz="1900" dirty="0" smtClean="0"/>
              <a:t>Ambas </a:t>
            </a:r>
            <a:r>
              <a:rPr lang="es-MX" sz="1900" dirty="0"/>
              <a:t>s</a:t>
            </a:r>
            <a:r>
              <a:rPr lang="es-MX" sz="1900" dirty="0" smtClean="0"/>
              <a:t>aben que el agua no segura para consumo produce enfermedades pero tienen limitaciones para purificarla. </a:t>
            </a:r>
          </a:p>
          <a:p>
            <a:pPr marL="342900" indent="-342900" algn="just">
              <a:buFont typeface="Arial" panose="020B0604020202020204" pitchFamily="34" charset="0"/>
              <a:buChar char="•"/>
            </a:pPr>
            <a:r>
              <a:rPr lang="es-MX" sz="1900" dirty="0" smtClean="0"/>
              <a:t>Tanto las adolescentes como las madres no conocen los temas de discapacidad y prevención de la violencia contra la niñez</a:t>
            </a:r>
            <a:r>
              <a:rPr lang="es-MX" sz="1900" dirty="0"/>
              <a:t> </a:t>
            </a:r>
            <a:r>
              <a:rPr lang="es-MX" sz="1900" dirty="0" smtClean="0"/>
              <a:t>y en este último si están de acuerdo en corregir a los niños con castigos.</a:t>
            </a:r>
          </a:p>
        </p:txBody>
      </p:sp>
      <p:sp>
        <p:nvSpPr>
          <p:cNvPr id="3" name="CuadroTexto 2"/>
          <p:cNvSpPr txBox="1"/>
          <p:nvPr/>
        </p:nvSpPr>
        <p:spPr>
          <a:xfrm>
            <a:off x="381000" y="676275"/>
            <a:ext cx="11268076" cy="707886"/>
          </a:xfrm>
          <a:prstGeom prst="rect">
            <a:avLst/>
          </a:prstGeom>
          <a:noFill/>
        </p:spPr>
        <p:txBody>
          <a:bodyPr wrap="square" rtlCol="0">
            <a:spAutoFit/>
          </a:bodyPr>
          <a:lstStyle/>
          <a:p>
            <a:r>
              <a:rPr lang="es-MX" sz="4000" b="1" dirty="0" smtClean="0">
                <a:solidFill>
                  <a:schemeClr val="accent4">
                    <a:lumMod val="50000"/>
                  </a:schemeClr>
                </a:solidFill>
              </a:rPr>
              <a:t>Hallazgos en la comunidad:</a:t>
            </a:r>
            <a:endParaRPr lang="es-GT" sz="4000" b="1" dirty="0">
              <a:solidFill>
                <a:schemeClr val="accent4">
                  <a:lumMod val="50000"/>
                </a:schemeClr>
              </a:solidFill>
            </a:endParaRPr>
          </a:p>
        </p:txBody>
      </p:sp>
    </p:spTree>
    <p:extLst>
      <p:ext uri="{BB962C8B-B14F-4D97-AF65-F5344CB8AC3E}">
        <p14:creationId xmlns:p14="http://schemas.microsoft.com/office/powerpoint/2010/main" val="6895414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76692" y="1321843"/>
            <a:ext cx="10303497" cy="4401205"/>
          </a:xfrm>
          <a:prstGeom prst="rect">
            <a:avLst/>
          </a:prstGeom>
          <a:noFill/>
          <a:ln>
            <a:solidFill>
              <a:schemeClr val="accent4">
                <a:lumMod val="75000"/>
              </a:schemeClr>
            </a:solidFill>
          </a:ln>
        </p:spPr>
        <p:txBody>
          <a:bodyPr wrap="square" rtlCol="0">
            <a:spAutoFit/>
          </a:bodyPr>
          <a:lstStyle/>
          <a:p>
            <a:pPr marL="457200" indent="-457200" algn="just">
              <a:buAutoNum type="arabicPeriod"/>
            </a:pPr>
            <a:r>
              <a:rPr lang="es-MX" sz="2000" dirty="0" smtClean="0"/>
              <a:t>Según las respuestas de las adolescentes y madres entrevistadas, las comunidades necesitan refuerzo en los indicadores siguientes:</a:t>
            </a:r>
          </a:p>
          <a:p>
            <a:r>
              <a:rPr lang="es-GT" sz="2000" dirty="0"/>
              <a:t> </a:t>
            </a:r>
            <a:endParaRPr lang="es-MX" sz="2000" dirty="0" smtClean="0"/>
          </a:p>
          <a:p>
            <a:pPr marL="285750" indent="-285750" algn="just">
              <a:buFont typeface="Arial" panose="020B0604020202020204" pitchFamily="34" charset="0"/>
              <a:buChar char="•"/>
            </a:pPr>
            <a:r>
              <a:rPr lang="es-MX" sz="2000" dirty="0" smtClean="0"/>
              <a:t>Atención prenatal</a:t>
            </a:r>
          </a:p>
          <a:p>
            <a:pPr marL="285750" indent="-285750" algn="just">
              <a:buFont typeface="Arial" panose="020B0604020202020204" pitchFamily="34" charset="0"/>
              <a:buChar char="•"/>
            </a:pPr>
            <a:r>
              <a:rPr lang="es-MX" sz="2000" dirty="0" smtClean="0"/>
              <a:t>Lactancia Materna </a:t>
            </a:r>
          </a:p>
          <a:p>
            <a:pPr marL="285750" indent="-285750" algn="just">
              <a:buFont typeface="Arial" panose="020B0604020202020204" pitchFamily="34" charset="0"/>
              <a:buChar char="•"/>
            </a:pPr>
            <a:r>
              <a:rPr lang="es-MX" sz="2000" dirty="0" smtClean="0"/>
              <a:t>Alimentación complementaria</a:t>
            </a:r>
          </a:p>
          <a:p>
            <a:pPr marL="285750" indent="-285750" algn="just">
              <a:buFont typeface="Arial" panose="020B0604020202020204" pitchFamily="34" charset="0"/>
              <a:buChar char="•"/>
            </a:pPr>
            <a:r>
              <a:rPr lang="es-MX" sz="2000" dirty="0" smtClean="0"/>
              <a:t>Micronutrientes</a:t>
            </a:r>
          </a:p>
          <a:p>
            <a:pPr marL="285750" indent="-285750" algn="just">
              <a:buFont typeface="Arial" panose="020B0604020202020204" pitchFamily="34" charset="0"/>
              <a:buChar char="•"/>
            </a:pPr>
            <a:r>
              <a:rPr lang="es-MX" sz="2000" dirty="0"/>
              <a:t>H</a:t>
            </a:r>
            <a:r>
              <a:rPr lang="es-MX" sz="2000" dirty="0" smtClean="0"/>
              <a:t>igiene básica</a:t>
            </a:r>
          </a:p>
          <a:p>
            <a:pPr marL="285750" indent="-285750" algn="just">
              <a:buFont typeface="Arial" panose="020B0604020202020204" pitchFamily="34" charset="0"/>
              <a:buChar char="•"/>
            </a:pPr>
            <a:r>
              <a:rPr lang="es-MX" sz="2000" dirty="0" smtClean="0"/>
              <a:t>Discapacidad</a:t>
            </a:r>
            <a:endParaRPr lang="es-MX" sz="2000" dirty="0" smtClean="0">
              <a:solidFill>
                <a:srgbClr val="FF0000"/>
              </a:solidFill>
            </a:endParaRPr>
          </a:p>
          <a:p>
            <a:pPr marL="285750" indent="-285750" algn="just">
              <a:buFont typeface="Arial" panose="020B0604020202020204" pitchFamily="34" charset="0"/>
              <a:buChar char="•"/>
            </a:pPr>
            <a:r>
              <a:rPr lang="es-MX" sz="2000" dirty="0" smtClean="0"/>
              <a:t>Prevención de la violencia contra la niñez</a:t>
            </a:r>
          </a:p>
          <a:p>
            <a:pPr marL="285750" indent="-285750" algn="just">
              <a:buFont typeface="Arial" panose="020B0604020202020204" pitchFamily="34" charset="0"/>
              <a:buChar char="•"/>
            </a:pPr>
            <a:r>
              <a:rPr lang="es-MX" sz="2000" dirty="0" smtClean="0"/>
              <a:t>Purificación del agua </a:t>
            </a:r>
          </a:p>
          <a:p>
            <a:pPr algn="just"/>
            <a:endParaRPr lang="es-MX" sz="2000" dirty="0"/>
          </a:p>
          <a:p>
            <a:pPr algn="just"/>
            <a:r>
              <a:rPr lang="es-MX" sz="2000" dirty="0" smtClean="0"/>
              <a:t>2. Los indicadores de agua y enfermedades, así como saneamiento ambiental no necesitan refuerzo en </a:t>
            </a:r>
            <a:r>
              <a:rPr lang="es-MX" sz="2000" dirty="0" err="1" smtClean="0"/>
              <a:t>Parajbey</a:t>
            </a:r>
            <a:r>
              <a:rPr lang="es-MX" sz="2000" dirty="0" smtClean="0"/>
              <a:t>, mientras que en </a:t>
            </a:r>
            <a:r>
              <a:rPr lang="es-MX" sz="2000" dirty="0" err="1" smtClean="0"/>
              <a:t>Xepanil</a:t>
            </a:r>
            <a:r>
              <a:rPr lang="es-MX" sz="2000" dirty="0" smtClean="0"/>
              <a:t> si es necesario el refuerzo.</a:t>
            </a:r>
          </a:p>
        </p:txBody>
      </p:sp>
      <p:sp>
        <p:nvSpPr>
          <p:cNvPr id="3" name="CuadroTexto 2"/>
          <p:cNvSpPr txBox="1"/>
          <p:nvPr/>
        </p:nvSpPr>
        <p:spPr>
          <a:xfrm>
            <a:off x="1216058" y="565608"/>
            <a:ext cx="3799002" cy="646331"/>
          </a:xfrm>
          <a:prstGeom prst="rect">
            <a:avLst/>
          </a:prstGeom>
          <a:noFill/>
        </p:spPr>
        <p:txBody>
          <a:bodyPr wrap="square" rtlCol="0">
            <a:spAutoFit/>
          </a:bodyPr>
          <a:lstStyle/>
          <a:p>
            <a:r>
              <a:rPr lang="es-MX" sz="3600" b="1" dirty="0" smtClean="0">
                <a:solidFill>
                  <a:schemeClr val="accent4">
                    <a:lumMod val="50000"/>
                  </a:schemeClr>
                </a:solidFill>
              </a:rPr>
              <a:t>Conclusiones</a:t>
            </a:r>
            <a:endParaRPr lang="es-GT" sz="3600" b="1" dirty="0">
              <a:solidFill>
                <a:schemeClr val="accent4">
                  <a:lumMod val="50000"/>
                </a:schemeClr>
              </a:solidFill>
            </a:endParaRPr>
          </a:p>
        </p:txBody>
      </p:sp>
    </p:spTree>
    <p:extLst>
      <p:ext uri="{BB962C8B-B14F-4D97-AF65-F5344CB8AC3E}">
        <p14:creationId xmlns:p14="http://schemas.microsoft.com/office/powerpoint/2010/main" val="174438376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1613</TotalTime>
  <Words>1781</Words>
  <Application>Microsoft Office PowerPoint</Application>
  <PresentationFormat>Panorámica</PresentationFormat>
  <Paragraphs>213</Paragraphs>
  <Slides>35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35</vt:i4>
      </vt:variant>
    </vt:vector>
  </HeadingPairs>
  <TitlesOfParts>
    <vt:vector size="41" baseType="lpstr">
      <vt:lpstr>Arial</vt:lpstr>
      <vt:lpstr>Calibri</vt:lpstr>
      <vt:lpstr>Calibri Light</vt:lpstr>
      <vt:lpstr>Symbol</vt:lpstr>
      <vt:lpstr>Times New Roman</vt:lpstr>
      <vt:lpstr>Tema de Office</vt:lpstr>
      <vt:lpstr>    Monitoreo Comunitario de Conocimientos, Actitudes y Prácticas (CAP) en municipios Mano a Mano (Mam)</vt:lpstr>
      <vt:lpstr>Municipios Mano a Mano primera fase</vt:lpstr>
      <vt:lpstr>Comunidades con monitoreo comunitario Línea de Base</vt:lpstr>
      <vt:lpstr>Monitoreo comunitario de Conocimientos, Actitudes y Prácticas (CAP)</vt:lpstr>
      <vt:lpstr>Presentación de PowerPoint</vt:lpstr>
      <vt:lpstr>Presentación de PowerPoint</vt:lpstr>
      <vt:lpstr>San Gaspar Ixil, Huehuetenango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Santiago Chimaltenango, Huehuetenango</vt:lpstr>
      <vt:lpstr>Presentación de PowerPoint</vt:lpstr>
      <vt:lpstr>Presentación de PowerPoint</vt:lpstr>
      <vt:lpstr>Presentación de PowerPoint</vt:lpstr>
      <vt:lpstr>Colotenango, Huehuetenango</vt:lpstr>
      <vt:lpstr>Presentación de PowerPoint</vt:lpstr>
      <vt:lpstr>Presentación de PowerPoint</vt:lpstr>
      <vt:lpstr>Presentación de PowerPoint</vt:lpstr>
      <vt:lpstr>Santa Cruz La Laguna, Sololá</vt:lpstr>
      <vt:lpstr>Presentación de PowerPoint</vt:lpstr>
      <vt:lpstr>Presentación de PowerPoint</vt:lpstr>
      <vt:lpstr>Presentación de PowerPoint</vt:lpstr>
      <vt:lpstr>Santa Lucía La Reforma, Totonicapán</vt:lpstr>
      <vt:lpstr>Presentación de PowerPoint</vt:lpstr>
      <vt:lpstr>Presentación de PowerPoint</vt:lpstr>
      <vt:lpstr>Presentación de PowerPoint</vt:lpstr>
      <vt:lpstr>Santa Apolonia</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Monitoreo Comunitario de Conocimientos, Actitudes y Prácticas en municipios Mano a Mano</dc:title>
  <dc:creator>Pepe Guapo</dc:creator>
  <cp:lastModifiedBy>Karin Lissette Medrano Figueroa</cp:lastModifiedBy>
  <cp:revision>81</cp:revision>
  <dcterms:created xsi:type="dcterms:W3CDTF">2025-02-03T05:13:27Z</dcterms:created>
  <dcterms:modified xsi:type="dcterms:W3CDTF">2025-02-05T23:03:07Z</dcterms:modified>
</cp:coreProperties>
</file>